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6.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7.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8.xml" ContentType="application/vnd.openxmlformats-officedocument.presentationml.tags+xml"/>
  <Override PartName="/ppt/notesSlides/notesSlide46.xml" ContentType="application/vnd.openxmlformats-officedocument.presentationml.notesSlide+xml"/>
  <Override PartName="/ppt/tags/tag19.xml" ContentType="application/vnd.openxmlformats-officedocument.presentationml.tags+xml"/>
  <Override PartName="/ppt/notesSlides/notesSlide47.xml" ContentType="application/vnd.openxmlformats-officedocument.presentationml.notesSlide+xml"/>
  <Override PartName="/ppt/tags/tag20.xml" ContentType="application/vnd.openxmlformats-officedocument.presentationml.tags+xml"/>
  <Override PartName="/ppt/notesSlides/notesSlide48.xml" ContentType="application/vnd.openxmlformats-officedocument.presentationml.notesSlide+xml"/>
  <Override PartName="/ppt/tags/tag21.xml" ContentType="application/vnd.openxmlformats-officedocument.presentationml.tags+xml"/>
  <Override PartName="/ppt/notesSlides/notesSlide49.xml" ContentType="application/vnd.openxmlformats-officedocument.presentationml.notesSlide+xml"/>
  <Override PartName="/ppt/tags/tag22.xml" ContentType="application/vnd.openxmlformats-officedocument.presentationml.tags+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4"/>
  </p:notesMasterIdLst>
  <p:sldIdLst>
    <p:sldId id="513" r:id="rId2"/>
    <p:sldId id="1209" r:id="rId3"/>
    <p:sldId id="1297" r:id="rId4"/>
    <p:sldId id="1071" r:id="rId5"/>
    <p:sldId id="1298" r:id="rId6"/>
    <p:sldId id="763" r:id="rId7"/>
    <p:sldId id="1052" r:id="rId8"/>
    <p:sldId id="1069" r:id="rId9"/>
    <p:sldId id="876" r:id="rId10"/>
    <p:sldId id="860" r:id="rId11"/>
    <p:sldId id="759" r:id="rId12"/>
    <p:sldId id="1108" r:id="rId13"/>
    <p:sldId id="1271" r:id="rId14"/>
    <p:sldId id="1272" r:id="rId15"/>
    <p:sldId id="1273" r:id="rId16"/>
    <p:sldId id="1274" r:id="rId17"/>
    <p:sldId id="1275" r:id="rId18"/>
    <p:sldId id="1276" r:id="rId19"/>
    <p:sldId id="1056" r:id="rId20"/>
    <p:sldId id="1187" r:id="rId21"/>
    <p:sldId id="1277" r:id="rId22"/>
    <p:sldId id="1278" r:id="rId23"/>
    <p:sldId id="1279" r:id="rId24"/>
    <p:sldId id="1280" r:id="rId25"/>
    <p:sldId id="1281" r:id="rId26"/>
    <p:sldId id="1282" r:id="rId27"/>
    <p:sldId id="1283" r:id="rId28"/>
    <p:sldId id="1103" r:id="rId29"/>
    <p:sldId id="1189" r:id="rId30"/>
    <p:sldId id="1284" r:id="rId31"/>
    <p:sldId id="1285" r:id="rId32"/>
    <p:sldId id="1286" r:id="rId33"/>
    <p:sldId id="1287" r:id="rId34"/>
    <p:sldId id="1104" r:id="rId35"/>
    <p:sldId id="1194" r:id="rId36"/>
    <p:sldId id="1288" r:id="rId37"/>
    <p:sldId id="1289" r:id="rId38"/>
    <p:sldId id="1269" r:id="rId39"/>
    <p:sldId id="1264" r:id="rId40"/>
    <p:sldId id="1290" r:id="rId41"/>
    <p:sldId id="1291" r:id="rId42"/>
    <p:sldId id="1292" r:id="rId43"/>
    <p:sldId id="1293" r:id="rId44"/>
    <p:sldId id="1294" r:id="rId45"/>
    <p:sldId id="957" r:id="rId46"/>
    <p:sldId id="1205" r:id="rId47"/>
    <p:sldId id="1270" r:id="rId48"/>
    <p:sldId id="1138" r:id="rId49"/>
    <p:sldId id="1295" r:id="rId50"/>
    <p:sldId id="1296" r:id="rId51"/>
    <p:sldId id="874" r:id="rId52"/>
    <p:sldId id="291" r:id="rId53"/>
  </p:sldIdLst>
  <p:sldSz cx="9144000" cy="5143500" type="screen16x9"/>
  <p:notesSz cx="6858000" cy="9144000"/>
  <p:custDataLst>
    <p:tags r:id="rId55"/>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Sue Livingston -X (suliving - UNICON INC at Cisco)" initials="SL-(-UIaC" lastIdx="21" clrIdx="3">
    <p:extLst/>
  </p:cmAuthor>
  <p:cmAuthor id="4" name="jagibbon" initials="jmg" lastIdx="8" clrIdx="4">
    <p:extLst/>
  </p:cmAuthor>
  <p:cmAuthor id="5" name="James Riedmueller" initials="JR" lastIdx="4"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16" autoAdjust="0"/>
    <p:restoredTop sz="86275" autoAdjust="0"/>
  </p:normalViewPr>
  <p:slideViewPr>
    <p:cSldViewPr snapToGrid="0" showGuides="1">
      <p:cViewPr varScale="1">
        <p:scale>
          <a:sx n="101" d="100"/>
          <a:sy n="101" d="100"/>
        </p:scale>
        <p:origin x="-778" y="-77"/>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8/7/2020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fr-FR" b="0"/>
              <a:t>Programme de L’Académie Réseau de Cisco (Cisco Networking Academy Program)</a:t>
            </a:r>
          </a:p>
          <a:p>
            <a:pPr rtl="0">
              <a:spcBef>
                <a:spcPts val="0"/>
              </a:spcBef>
            </a:pPr>
            <a:r>
              <a:rPr lang="fr-FR">
                <a:solidFill>
                  <a:schemeClr val="accent5">
                    <a:lumMod val="40000"/>
                    <a:lumOff val="60000"/>
                  </a:schemeClr>
                </a:solidFill>
              </a:rPr>
              <a:t>Notions de base sur la commutation, le routage et le sans fil v7.0 (SRWE)</a:t>
            </a:r>
          </a:p>
          <a:p>
            <a:pPr rtl="0">
              <a:buFontTx/>
              <a:buNone/>
            </a:pPr>
            <a:r>
              <a:rPr lang="fr-FR" b="0"/>
              <a:t>Module 15: Routage statique IP</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a:t>
            </a:fld>
            <a:endParaRPr/>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15.1 - Routes statiques</a:t>
            </a:r>
          </a:p>
          <a:p>
            <a:pPr rtl="0"/>
            <a:r>
              <a:rPr lang="fr-FR"/>
              <a:t>15.1.1 - Types de routes statiques</a:t>
            </a:r>
          </a:p>
        </p:txBody>
      </p:sp>
      <p:sp>
        <p:nvSpPr>
          <p:cNvPr id="4" name="Slide Number Placeholder 3"/>
          <p:cNvSpPr>
            <a:spLocks noGrp="1"/>
          </p:cNvSpPr>
          <p:nvPr>
            <p:ph type="sldNum" sz="quarter" idx="5"/>
          </p:nvPr>
        </p:nvSpPr>
        <p:spPr/>
        <p:txBody>
          <a:bodyPr/>
          <a:lstStyle/>
          <a:p>
            <a:pPr rtl="0"/>
            <a:fld id="{5641018C-6CAF-B84E-B92C-ECB119457FBA}" type="slidenum">
              <a:rPr/>
              <a:t>12</a:t>
            </a:fld>
            <a:endParaRPr/>
          </a:p>
        </p:txBody>
      </p:sp>
    </p:spTree>
    <p:extLst>
      <p:ext uri="{BB962C8B-B14F-4D97-AF65-F5344CB8AC3E}">
        <p14:creationId xmlns:p14="http://schemas.microsoft.com/office/powerpoint/2010/main" val="75155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15.1 - Routes statiques</a:t>
            </a:r>
          </a:p>
          <a:p>
            <a:pPr rtl="0"/>
            <a:r>
              <a:rPr lang="fr-FR"/>
              <a:t>15.1.2 - </a:t>
            </a:r>
            <a:r>
              <a:rPr lang="fr-FR" sz="1200"/>
              <a:t>Options de tronçon suivant</a:t>
            </a:r>
          </a:p>
        </p:txBody>
      </p:sp>
      <p:sp>
        <p:nvSpPr>
          <p:cNvPr id="4" name="Slide Number Placeholder 3"/>
          <p:cNvSpPr>
            <a:spLocks noGrp="1"/>
          </p:cNvSpPr>
          <p:nvPr>
            <p:ph type="sldNum" sz="quarter" idx="5"/>
          </p:nvPr>
        </p:nvSpPr>
        <p:spPr/>
        <p:txBody>
          <a:bodyPr/>
          <a:lstStyle/>
          <a:p>
            <a:pPr rtl="0"/>
            <a:fld id="{5641018C-6CAF-B84E-B92C-ECB119457FBA}" type="slidenum">
              <a:rPr/>
              <a:t>13</a:t>
            </a:fld>
            <a:endParaRPr/>
          </a:p>
        </p:txBody>
      </p:sp>
    </p:spTree>
    <p:extLst>
      <p:ext uri="{BB962C8B-B14F-4D97-AF65-F5344CB8AC3E}">
        <p14:creationId xmlns:p14="http://schemas.microsoft.com/office/powerpoint/2010/main" val="1063318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15.1 - Routes statiques</a:t>
            </a:r>
          </a:p>
          <a:p>
            <a:pPr rtl="0"/>
            <a:r>
              <a:rPr lang="fr-FR"/>
              <a:t>15.1.3 - </a:t>
            </a:r>
            <a:r>
              <a:rPr lang="fr-FR" sz="1200"/>
              <a:t>Commande de route statique IPv4</a:t>
            </a:r>
          </a:p>
        </p:txBody>
      </p:sp>
      <p:sp>
        <p:nvSpPr>
          <p:cNvPr id="4" name="Slide Number Placeholder 3"/>
          <p:cNvSpPr>
            <a:spLocks noGrp="1"/>
          </p:cNvSpPr>
          <p:nvPr>
            <p:ph type="sldNum" sz="quarter" idx="5"/>
          </p:nvPr>
        </p:nvSpPr>
        <p:spPr/>
        <p:txBody>
          <a:bodyPr/>
          <a:lstStyle/>
          <a:p>
            <a:pPr rtl="0"/>
            <a:fld id="{5641018C-6CAF-B84E-B92C-ECB119457FBA}" type="slidenum">
              <a:rPr/>
              <a:t>14</a:t>
            </a:fld>
            <a:endParaRPr/>
          </a:p>
        </p:txBody>
      </p:sp>
    </p:spTree>
    <p:extLst>
      <p:ext uri="{BB962C8B-B14F-4D97-AF65-F5344CB8AC3E}">
        <p14:creationId xmlns:p14="http://schemas.microsoft.com/office/powerpoint/2010/main" val="4272497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15.1 - Routes statiques</a:t>
            </a:r>
          </a:p>
          <a:p>
            <a:pPr rtl="0"/>
            <a:r>
              <a:rPr lang="fr-FR"/>
              <a:t>15.1.4 - </a:t>
            </a:r>
            <a:r>
              <a:rPr lang="fr-FR" sz="1200"/>
              <a:t>Commande de route statique IPv6</a:t>
            </a:r>
          </a:p>
        </p:txBody>
      </p:sp>
      <p:sp>
        <p:nvSpPr>
          <p:cNvPr id="4" name="Slide Number Placeholder 3"/>
          <p:cNvSpPr>
            <a:spLocks noGrp="1"/>
          </p:cNvSpPr>
          <p:nvPr>
            <p:ph type="sldNum" sz="quarter" idx="5"/>
          </p:nvPr>
        </p:nvSpPr>
        <p:spPr/>
        <p:txBody>
          <a:bodyPr/>
          <a:lstStyle/>
          <a:p>
            <a:pPr rtl="0"/>
            <a:fld id="{5641018C-6CAF-B84E-B92C-ECB119457FBA}" type="slidenum">
              <a:rPr/>
              <a:t>15</a:t>
            </a:fld>
            <a:endParaRPr/>
          </a:p>
        </p:txBody>
      </p:sp>
    </p:spTree>
    <p:extLst>
      <p:ext uri="{BB962C8B-B14F-4D97-AF65-F5344CB8AC3E}">
        <p14:creationId xmlns:p14="http://schemas.microsoft.com/office/powerpoint/2010/main" val="535835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15.1 - Routes statiques</a:t>
            </a:r>
          </a:p>
          <a:p>
            <a:pPr rtl="0"/>
            <a:r>
              <a:rPr lang="fr-FR"/>
              <a:t>15.1.5 - </a:t>
            </a:r>
            <a:r>
              <a:rPr lang="fr-FR" sz="1200"/>
              <a:t>Topologie à double pile</a:t>
            </a:r>
          </a:p>
        </p:txBody>
      </p:sp>
      <p:sp>
        <p:nvSpPr>
          <p:cNvPr id="4" name="Slide Number Placeholder 3"/>
          <p:cNvSpPr>
            <a:spLocks noGrp="1"/>
          </p:cNvSpPr>
          <p:nvPr>
            <p:ph type="sldNum" sz="quarter" idx="5"/>
          </p:nvPr>
        </p:nvSpPr>
        <p:spPr/>
        <p:txBody>
          <a:bodyPr/>
          <a:lstStyle/>
          <a:p>
            <a:pPr rtl="0"/>
            <a:fld id="{5641018C-6CAF-B84E-B92C-ECB119457FBA}" type="slidenum">
              <a:rPr/>
              <a:t>16</a:t>
            </a:fld>
            <a:endParaRPr/>
          </a:p>
        </p:txBody>
      </p:sp>
    </p:spTree>
    <p:extLst>
      <p:ext uri="{BB962C8B-B14F-4D97-AF65-F5344CB8AC3E}">
        <p14:creationId xmlns:p14="http://schemas.microsoft.com/office/powerpoint/2010/main" val="3107944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15.1 - Routes statiques</a:t>
            </a:r>
          </a:p>
          <a:p>
            <a:pPr rtl="0"/>
            <a:r>
              <a:rPr lang="fr-FR"/>
              <a:t>15.1.6 - </a:t>
            </a:r>
            <a:r>
              <a:rPr lang="fr-FR" sz="1200"/>
              <a:t>Tables de routage initiales d'IPv6</a:t>
            </a:r>
          </a:p>
        </p:txBody>
      </p:sp>
      <p:sp>
        <p:nvSpPr>
          <p:cNvPr id="4" name="Slide Number Placeholder 3"/>
          <p:cNvSpPr>
            <a:spLocks noGrp="1"/>
          </p:cNvSpPr>
          <p:nvPr>
            <p:ph type="sldNum" sz="quarter" idx="5"/>
          </p:nvPr>
        </p:nvSpPr>
        <p:spPr/>
        <p:txBody>
          <a:bodyPr/>
          <a:lstStyle/>
          <a:p>
            <a:pPr rtl="0"/>
            <a:fld id="{5641018C-6CAF-B84E-B92C-ECB119457FBA}" type="slidenum">
              <a:rPr/>
              <a:t>17</a:t>
            </a:fld>
            <a:endParaRPr/>
          </a:p>
        </p:txBody>
      </p:sp>
    </p:spTree>
    <p:extLst>
      <p:ext uri="{BB962C8B-B14F-4D97-AF65-F5344CB8AC3E}">
        <p14:creationId xmlns:p14="http://schemas.microsoft.com/office/powerpoint/2010/main" val="3865696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15.1 - Routes statiques</a:t>
            </a:r>
          </a:p>
          <a:p>
            <a:pPr rtl="0"/>
            <a:r>
              <a:rPr lang="fr-FR"/>
              <a:t>15.1.7 - </a:t>
            </a:r>
            <a:r>
              <a:rPr lang="fr-FR" sz="1200"/>
              <a:t>Tables de routage initiales d'IPv6</a:t>
            </a:r>
          </a:p>
          <a:p>
            <a:pPr rtl="0"/>
            <a:r>
              <a:rPr lang="fr-FR" sz="1200"/>
              <a:t>15.1.8 - Vérifiez votre compréhension - Routes statiques</a:t>
            </a:r>
          </a:p>
        </p:txBody>
      </p:sp>
      <p:sp>
        <p:nvSpPr>
          <p:cNvPr id="4" name="Slide Number Placeholder 3"/>
          <p:cNvSpPr>
            <a:spLocks noGrp="1"/>
          </p:cNvSpPr>
          <p:nvPr>
            <p:ph type="sldNum" sz="quarter" idx="5"/>
          </p:nvPr>
        </p:nvSpPr>
        <p:spPr/>
        <p:txBody>
          <a:bodyPr/>
          <a:lstStyle/>
          <a:p>
            <a:pPr rtl="0"/>
            <a:fld id="{5641018C-6CAF-B84E-B92C-ECB119457FBA}" type="slidenum">
              <a:rPr/>
              <a:t>18</a:t>
            </a:fld>
            <a:endParaRPr/>
          </a:p>
        </p:txBody>
      </p:sp>
    </p:spTree>
    <p:extLst>
      <p:ext uri="{BB962C8B-B14F-4D97-AF65-F5344CB8AC3E}">
        <p14:creationId xmlns:p14="http://schemas.microsoft.com/office/powerpoint/2010/main" val="2910751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Routes statiques IP</a:t>
            </a:r>
          </a:p>
          <a:p>
            <a:pPr rtl="0"/>
            <a:r>
              <a:rPr lang="fr-FR"/>
              <a:t>15.2 - Configuration de routes statiques IP</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19</a:t>
            </a:fld>
            <a:endParaRPr/>
          </a:p>
        </p:txBody>
      </p:sp>
    </p:spTree>
    <p:extLst>
      <p:ext uri="{BB962C8B-B14F-4D97-AF65-F5344CB8AC3E}">
        <p14:creationId xmlns:p14="http://schemas.microsoft.com/office/powerpoint/2010/main" val="3963291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Routes statiques IP</a:t>
            </a:r>
          </a:p>
          <a:p>
            <a:pPr rtl="0"/>
            <a:r>
              <a:rPr lang="fr-FR"/>
              <a:t>15.2 - Configuration de routes statiques IP</a:t>
            </a:r>
          </a:p>
          <a:p>
            <a:pPr rtl="0"/>
            <a:r>
              <a:rPr lang="fr-FR"/>
              <a:t>15.2.1 - Routes Statiques de tronçon suivant d'IPv4</a:t>
            </a:r>
          </a:p>
        </p:txBody>
      </p:sp>
      <p:sp>
        <p:nvSpPr>
          <p:cNvPr id="4" name="Slide Number Placeholder 3"/>
          <p:cNvSpPr>
            <a:spLocks noGrp="1"/>
          </p:cNvSpPr>
          <p:nvPr>
            <p:ph type="sldNum" sz="quarter" idx="5"/>
          </p:nvPr>
        </p:nvSpPr>
        <p:spPr/>
        <p:txBody>
          <a:bodyPr/>
          <a:lstStyle/>
          <a:p>
            <a:pPr rtl="0"/>
            <a:fld id="{5641018C-6CAF-B84E-B92C-ECB119457FBA}" type="slidenum">
              <a:rPr/>
              <a:t>20</a:t>
            </a:fld>
            <a:endParaRPr/>
          </a:p>
        </p:txBody>
      </p:sp>
    </p:spTree>
    <p:extLst>
      <p:ext uri="{BB962C8B-B14F-4D97-AF65-F5344CB8AC3E}">
        <p14:creationId xmlns:p14="http://schemas.microsoft.com/office/powerpoint/2010/main" val="294902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Routes statiques IP</a:t>
            </a:r>
          </a:p>
          <a:p>
            <a:pPr rtl="0"/>
            <a:r>
              <a:rPr lang="fr-FR"/>
              <a:t>15.2 - Configuration de routes statiques IP</a:t>
            </a:r>
          </a:p>
          <a:p>
            <a:pPr rtl="0"/>
            <a:r>
              <a:rPr lang="fr-FR"/>
              <a:t>15.2.2 - Routes Statiques de tronçon suivant d'IPv6</a:t>
            </a:r>
          </a:p>
        </p:txBody>
      </p:sp>
      <p:sp>
        <p:nvSpPr>
          <p:cNvPr id="4" name="Slide Number Placeholder 3"/>
          <p:cNvSpPr>
            <a:spLocks noGrp="1"/>
          </p:cNvSpPr>
          <p:nvPr>
            <p:ph type="sldNum" sz="quarter" idx="5"/>
          </p:nvPr>
        </p:nvSpPr>
        <p:spPr/>
        <p:txBody>
          <a:bodyPr/>
          <a:lstStyle/>
          <a:p>
            <a:pPr rtl="0"/>
            <a:fld id="{5641018C-6CAF-B84E-B92C-ECB119457FBA}" type="slidenum">
              <a:rPr/>
              <a:t>21</a:t>
            </a:fld>
            <a:endParaRPr/>
          </a:p>
        </p:txBody>
      </p:sp>
    </p:spTree>
    <p:extLst>
      <p:ext uri="{BB962C8B-B14F-4D97-AF65-F5344CB8AC3E}">
        <p14:creationId xmlns:p14="http://schemas.microsoft.com/office/powerpoint/2010/main" val="316477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7C839C26-801B-42B6-A101-60F37FE2B0A8}" type="slidenum">
              <a:rPr kumimoji="0" sz="800" b="0" i="0" u="none" strike="noStrike" kern="1200" cap="none" spc="0" normalizeH="0" baseline="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sz="800" b="0" i="0" u="none" strike="noStrike" kern="1200" cap="none" spc="0" normalizeH="0" baseline="0">
              <a:ln>
                <a:noFill/>
              </a:ln>
              <a:solidFill>
                <a:prstClr val="black"/>
              </a:solidFill>
              <a:effectLst/>
              <a:uLnTx/>
              <a:uFillTx/>
              <a:latin typeface="Arial" charset="0"/>
              <a:ea typeface="ＭＳ Ｐゴシック" pitchFamily="34" charset="-128"/>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Routes statiques IP</a:t>
            </a:r>
          </a:p>
          <a:p>
            <a:pPr rtl="0"/>
            <a:r>
              <a:rPr lang="fr-FR"/>
              <a:t>15.2 - Configuration de routes statiques IP</a:t>
            </a:r>
          </a:p>
          <a:p>
            <a:pPr rtl="0"/>
            <a:r>
              <a:rPr lang="fr-FR"/>
              <a:t>15.2.3 - </a:t>
            </a:r>
            <a:r>
              <a:rPr lang="fr-FR" sz="1200"/>
              <a:t>Route statique connectée directement d'IPv4</a:t>
            </a:r>
          </a:p>
        </p:txBody>
      </p:sp>
      <p:sp>
        <p:nvSpPr>
          <p:cNvPr id="4" name="Slide Number Placeholder 3"/>
          <p:cNvSpPr>
            <a:spLocks noGrp="1"/>
          </p:cNvSpPr>
          <p:nvPr>
            <p:ph type="sldNum" sz="quarter" idx="5"/>
          </p:nvPr>
        </p:nvSpPr>
        <p:spPr/>
        <p:txBody>
          <a:bodyPr/>
          <a:lstStyle/>
          <a:p>
            <a:pPr rtl="0"/>
            <a:fld id="{5641018C-6CAF-B84E-B92C-ECB119457FBA}" type="slidenum">
              <a:rPr/>
              <a:t>22</a:t>
            </a:fld>
            <a:endParaRPr/>
          </a:p>
        </p:txBody>
      </p:sp>
    </p:spTree>
    <p:extLst>
      <p:ext uri="{BB962C8B-B14F-4D97-AF65-F5344CB8AC3E}">
        <p14:creationId xmlns:p14="http://schemas.microsoft.com/office/powerpoint/2010/main" val="210863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Routes statiques IP</a:t>
            </a:r>
          </a:p>
          <a:p>
            <a:pPr rtl="0"/>
            <a:r>
              <a:rPr lang="fr-FR"/>
              <a:t>15.2 - Configuration de routes statiques IP</a:t>
            </a:r>
          </a:p>
          <a:p>
            <a:pPr rtl="0"/>
            <a:r>
              <a:rPr lang="fr-FR"/>
              <a:t>15.2.4 - </a:t>
            </a:r>
            <a:r>
              <a:rPr lang="fr-FR" sz="1200"/>
              <a:t>Route statique connectée directement d'IPv6</a:t>
            </a:r>
          </a:p>
        </p:txBody>
      </p:sp>
      <p:sp>
        <p:nvSpPr>
          <p:cNvPr id="4" name="Slide Number Placeholder 3"/>
          <p:cNvSpPr>
            <a:spLocks noGrp="1"/>
          </p:cNvSpPr>
          <p:nvPr>
            <p:ph type="sldNum" sz="quarter" idx="5"/>
          </p:nvPr>
        </p:nvSpPr>
        <p:spPr/>
        <p:txBody>
          <a:bodyPr/>
          <a:lstStyle/>
          <a:p>
            <a:pPr rtl="0"/>
            <a:fld id="{5641018C-6CAF-B84E-B92C-ECB119457FBA}" type="slidenum">
              <a:rPr/>
              <a:t>23</a:t>
            </a:fld>
            <a:endParaRPr/>
          </a:p>
        </p:txBody>
      </p:sp>
    </p:spTree>
    <p:extLst>
      <p:ext uri="{BB962C8B-B14F-4D97-AF65-F5344CB8AC3E}">
        <p14:creationId xmlns:p14="http://schemas.microsoft.com/office/powerpoint/2010/main" val="1527371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Routes statiques IP</a:t>
            </a:r>
          </a:p>
          <a:p>
            <a:pPr rtl="0"/>
            <a:r>
              <a:rPr lang="fr-FR"/>
              <a:t>15.2 - Configuration de routes statiques IP</a:t>
            </a:r>
          </a:p>
          <a:p>
            <a:pPr rtl="0"/>
            <a:r>
              <a:rPr lang="fr-FR"/>
              <a:t>15.2.5 - </a:t>
            </a:r>
            <a:r>
              <a:rPr lang="fr-FR" sz="1200"/>
              <a:t>Route statique entièrement spécifiée d'IPv4</a:t>
            </a:r>
          </a:p>
        </p:txBody>
      </p:sp>
      <p:sp>
        <p:nvSpPr>
          <p:cNvPr id="4" name="Slide Number Placeholder 3"/>
          <p:cNvSpPr>
            <a:spLocks noGrp="1"/>
          </p:cNvSpPr>
          <p:nvPr>
            <p:ph type="sldNum" sz="quarter" idx="5"/>
          </p:nvPr>
        </p:nvSpPr>
        <p:spPr/>
        <p:txBody>
          <a:bodyPr/>
          <a:lstStyle/>
          <a:p>
            <a:pPr rtl="0"/>
            <a:fld id="{5641018C-6CAF-B84E-B92C-ECB119457FBA}" type="slidenum">
              <a:rPr/>
              <a:t>24</a:t>
            </a:fld>
            <a:endParaRPr/>
          </a:p>
        </p:txBody>
      </p:sp>
    </p:spTree>
    <p:extLst>
      <p:ext uri="{BB962C8B-B14F-4D97-AF65-F5344CB8AC3E}">
        <p14:creationId xmlns:p14="http://schemas.microsoft.com/office/powerpoint/2010/main" val="948695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Routes statiques IP</a:t>
            </a:r>
          </a:p>
          <a:p>
            <a:pPr rtl="0"/>
            <a:r>
              <a:rPr lang="fr-FR"/>
              <a:t>15.2 - Configuration de routes statiques IP</a:t>
            </a:r>
          </a:p>
          <a:p>
            <a:pPr rtl="0"/>
            <a:r>
              <a:rPr lang="fr-FR"/>
              <a:t>15.2.6 - </a:t>
            </a:r>
            <a:r>
              <a:rPr lang="fr-FR" sz="1200"/>
              <a:t>Route statique entièrement spécifiée d'IPv6</a:t>
            </a:r>
          </a:p>
        </p:txBody>
      </p:sp>
      <p:sp>
        <p:nvSpPr>
          <p:cNvPr id="4" name="Slide Number Placeholder 3"/>
          <p:cNvSpPr>
            <a:spLocks noGrp="1"/>
          </p:cNvSpPr>
          <p:nvPr>
            <p:ph type="sldNum" sz="quarter" idx="5"/>
          </p:nvPr>
        </p:nvSpPr>
        <p:spPr/>
        <p:txBody>
          <a:bodyPr/>
          <a:lstStyle/>
          <a:p>
            <a:pPr rtl="0"/>
            <a:fld id="{5641018C-6CAF-B84E-B92C-ECB119457FBA}" type="slidenum">
              <a:rPr/>
              <a:t>25</a:t>
            </a:fld>
            <a:endParaRPr/>
          </a:p>
        </p:txBody>
      </p:sp>
    </p:spTree>
    <p:extLst>
      <p:ext uri="{BB962C8B-B14F-4D97-AF65-F5344CB8AC3E}">
        <p14:creationId xmlns:p14="http://schemas.microsoft.com/office/powerpoint/2010/main" val="1123480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Routes statiques IP</a:t>
            </a:r>
          </a:p>
          <a:p>
            <a:pPr rtl="0"/>
            <a:r>
              <a:rPr lang="fr-FR"/>
              <a:t>15.2 - Configurer les routes statiques IP</a:t>
            </a:r>
          </a:p>
          <a:p>
            <a:pPr rtl="0"/>
            <a:r>
              <a:rPr lang="fr-FR"/>
              <a:t>15.2.6 - </a:t>
            </a:r>
            <a:r>
              <a:rPr lang="fr-FR" sz="1200"/>
              <a:t>Route statique entièrement spécifiée IPv6 (Suite) </a:t>
            </a:r>
          </a:p>
        </p:txBody>
      </p:sp>
      <p:sp>
        <p:nvSpPr>
          <p:cNvPr id="4" name="Slide Number Placeholder 3"/>
          <p:cNvSpPr>
            <a:spLocks noGrp="1"/>
          </p:cNvSpPr>
          <p:nvPr>
            <p:ph type="sldNum" sz="quarter" idx="5"/>
          </p:nvPr>
        </p:nvSpPr>
        <p:spPr/>
        <p:txBody>
          <a:bodyPr/>
          <a:lstStyle/>
          <a:p>
            <a:pPr rtl="0"/>
            <a:fld id="{5641018C-6CAF-B84E-B92C-ECB119457FBA}" type="slidenum">
              <a:rPr/>
              <a:t>26</a:t>
            </a:fld>
            <a:endParaRPr/>
          </a:p>
        </p:txBody>
      </p:sp>
    </p:spTree>
    <p:extLst>
      <p:ext uri="{BB962C8B-B14F-4D97-AF65-F5344CB8AC3E}">
        <p14:creationId xmlns:p14="http://schemas.microsoft.com/office/powerpoint/2010/main" val="3493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Routes statiques IP</a:t>
            </a:r>
          </a:p>
          <a:p>
            <a:pPr rtl="0"/>
            <a:r>
              <a:rPr lang="fr-FR"/>
              <a:t>15.2 - Configurer les routes statiques IP</a:t>
            </a:r>
          </a:p>
          <a:p>
            <a:pPr rtl="0"/>
            <a:r>
              <a:rPr lang="fr-FR"/>
              <a:t>15.2.7 - Vérifier une route statique</a:t>
            </a:r>
          </a:p>
          <a:p>
            <a:pPr rtl="0"/>
            <a:r>
              <a:rPr lang="fr-FR"/>
              <a:t>15.2.8 - Contrôleur de syntaxe - Configurer les routes statiques</a:t>
            </a:r>
          </a:p>
        </p:txBody>
      </p:sp>
      <p:sp>
        <p:nvSpPr>
          <p:cNvPr id="4" name="Slide Number Placeholder 3"/>
          <p:cNvSpPr>
            <a:spLocks noGrp="1"/>
          </p:cNvSpPr>
          <p:nvPr>
            <p:ph type="sldNum" sz="quarter" idx="5"/>
          </p:nvPr>
        </p:nvSpPr>
        <p:spPr/>
        <p:txBody>
          <a:bodyPr/>
          <a:lstStyle/>
          <a:p>
            <a:pPr rtl="0"/>
            <a:fld id="{5641018C-6CAF-B84E-B92C-ECB119457FBA}" type="slidenum">
              <a:rPr/>
              <a:t>27</a:t>
            </a:fld>
            <a:endParaRPr/>
          </a:p>
        </p:txBody>
      </p:sp>
    </p:spTree>
    <p:extLst>
      <p:ext uri="{BB962C8B-B14F-4D97-AF65-F5344CB8AC3E}">
        <p14:creationId xmlns:p14="http://schemas.microsoft.com/office/powerpoint/2010/main" val="1971754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15.3 - Configuration de routes statiques par défaut IP</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28</a:t>
            </a:fld>
            <a:endParaRPr/>
          </a:p>
        </p:txBody>
      </p:sp>
    </p:spTree>
    <p:extLst>
      <p:ext uri="{BB962C8B-B14F-4D97-AF65-F5344CB8AC3E}">
        <p14:creationId xmlns:p14="http://schemas.microsoft.com/office/powerpoint/2010/main" val="1200435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15.3 - Configuration de routes statiques par défaut IP</a:t>
            </a:r>
          </a:p>
          <a:p>
            <a:pPr rtl="0"/>
            <a:r>
              <a:rPr lang="fr-FR"/>
              <a:t>15.3.1 - Route statique par défaut</a:t>
            </a:r>
          </a:p>
        </p:txBody>
      </p:sp>
      <p:sp>
        <p:nvSpPr>
          <p:cNvPr id="4" name="Slide Number Placeholder 3"/>
          <p:cNvSpPr>
            <a:spLocks noGrp="1"/>
          </p:cNvSpPr>
          <p:nvPr>
            <p:ph type="sldNum" sz="quarter" idx="5"/>
          </p:nvPr>
        </p:nvSpPr>
        <p:spPr/>
        <p:txBody>
          <a:bodyPr/>
          <a:lstStyle/>
          <a:p>
            <a:pPr rtl="0"/>
            <a:fld id="{5641018C-6CAF-B84E-B92C-ECB119457FBA}" type="slidenum">
              <a:rPr/>
              <a:t>29</a:t>
            </a:fld>
            <a:endParaRPr/>
          </a:p>
        </p:txBody>
      </p:sp>
    </p:spTree>
    <p:extLst>
      <p:ext uri="{BB962C8B-B14F-4D97-AF65-F5344CB8AC3E}">
        <p14:creationId xmlns:p14="http://schemas.microsoft.com/office/powerpoint/2010/main" val="365632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15.3 - Configuration de routes statiques par défaut IP</a:t>
            </a:r>
          </a:p>
          <a:p>
            <a:pPr rtl="0"/>
            <a:r>
              <a:rPr lang="fr-FR"/>
              <a:t>15.3.1 - Route statique par défaut (Suite)</a:t>
            </a:r>
          </a:p>
        </p:txBody>
      </p:sp>
      <p:sp>
        <p:nvSpPr>
          <p:cNvPr id="4" name="Slide Number Placeholder 3"/>
          <p:cNvSpPr>
            <a:spLocks noGrp="1"/>
          </p:cNvSpPr>
          <p:nvPr>
            <p:ph type="sldNum" sz="quarter" idx="5"/>
          </p:nvPr>
        </p:nvSpPr>
        <p:spPr/>
        <p:txBody>
          <a:bodyPr/>
          <a:lstStyle/>
          <a:p>
            <a:pPr rtl="0"/>
            <a:fld id="{5641018C-6CAF-B84E-B92C-ECB119457FBA}" type="slidenum">
              <a:rPr/>
              <a:t>30</a:t>
            </a:fld>
            <a:endParaRPr/>
          </a:p>
        </p:txBody>
      </p:sp>
    </p:spTree>
    <p:extLst>
      <p:ext uri="{BB962C8B-B14F-4D97-AF65-F5344CB8AC3E}">
        <p14:creationId xmlns:p14="http://schemas.microsoft.com/office/powerpoint/2010/main" val="4165921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15.3 - Configuration de routes statiques par défaut IP</a:t>
            </a:r>
          </a:p>
          <a:p>
            <a:pPr rtl="0"/>
            <a:r>
              <a:rPr lang="fr-FR"/>
              <a:t>15.3.2 - Configurer les routes statiques par défaut IP</a:t>
            </a:r>
          </a:p>
        </p:txBody>
      </p:sp>
      <p:sp>
        <p:nvSpPr>
          <p:cNvPr id="4" name="Slide Number Placeholder 3"/>
          <p:cNvSpPr>
            <a:spLocks noGrp="1"/>
          </p:cNvSpPr>
          <p:nvPr>
            <p:ph type="sldNum" sz="quarter" idx="5"/>
          </p:nvPr>
        </p:nvSpPr>
        <p:spPr/>
        <p:txBody>
          <a:bodyPr/>
          <a:lstStyle/>
          <a:p>
            <a:pPr rtl="0"/>
            <a:fld id="{5641018C-6CAF-B84E-B92C-ECB119457FBA}" type="slidenum">
              <a:rPr/>
              <a:t>31</a:t>
            </a:fld>
            <a:endParaRPr/>
          </a:p>
        </p:txBody>
      </p:sp>
    </p:spTree>
    <p:extLst>
      <p:ext uri="{BB962C8B-B14F-4D97-AF65-F5344CB8AC3E}">
        <p14:creationId xmlns:p14="http://schemas.microsoft.com/office/powerpoint/2010/main" val="1119051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rtl="0"/>
            <a:fld id="{ACE20BE7-F2F3-4E26-9454-50B18F790A4E}" type="slidenum">
              <a:rPr sz="800" b="0">
                <a:ea typeface="ＭＳ Ｐゴシック" pitchFamily="34" charset="-128"/>
              </a:rPr>
              <a:pPr algn="r"/>
              <a:t>5</a:t>
            </a:fld>
            <a:endParaRPr sz="800" b="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15.3 - Configuration de routes statiques par défaut IP</a:t>
            </a:r>
          </a:p>
          <a:p>
            <a:pPr rtl="0"/>
            <a:r>
              <a:rPr lang="fr-FR"/>
              <a:t>15.3.3 - Vérifier une route statique par défaut</a:t>
            </a:r>
          </a:p>
        </p:txBody>
      </p:sp>
      <p:sp>
        <p:nvSpPr>
          <p:cNvPr id="4" name="Slide Number Placeholder 3"/>
          <p:cNvSpPr>
            <a:spLocks noGrp="1"/>
          </p:cNvSpPr>
          <p:nvPr>
            <p:ph type="sldNum" sz="quarter" idx="5"/>
          </p:nvPr>
        </p:nvSpPr>
        <p:spPr/>
        <p:txBody>
          <a:bodyPr/>
          <a:lstStyle/>
          <a:p>
            <a:pPr rtl="0"/>
            <a:fld id="{5641018C-6CAF-B84E-B92C-ECB119457FBA}" type="slidenum">
              <a:rPr/>
              <a:t>32</a:t>
            </a:fld>
            <a:endParaRPr/>
          </a:p>
        </p:txBody>
      </p:sp>
    </p:spTree>
    <p:extLst>
      <p:ext uri="{BB962C8B-B14F-4D97-AF65-F5344CB8AC3E}">
        <p14:creationId xmlns:p14="http://schemas.microsoft.com/office/powerpoint/2010/main" val="532471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15.3 - Configuration de routes statiques par défaut IP </a:t>
            </a:r>
          </a:p>
          <a:p>
            <a:pPr rtl="0"/>
            <a:r>
              <a:rPr lang="fr-FR"/>
              <a:t>15.3.3 - Verify a Default Static Route (Cont.)</a:t>
            </a:r>
          </a:p>
          <a:p>
            <a:pPr rtl="0"/>
            <a:r>
              <a:rPr lang="fr-FR"/>
              <a:t>15.3.4 - Contrôleur de syntaxe - Configurer les routes statiques par défaut</a:t>
            </a:r>
          </a:p>
        </p:txBody>
      </p:sp>
      <p:sp>
        <p:nvSpPr>
          <p:cNvPr id="4" name="Slide Number Placeholder 3"/>
          <p:cNvSpPr>
            <a:spLocks noGrp="1"/>
          </p:cNvSpPr>
          <p:nvPr>
            <p:ph type="sldNum" sz="quarter" idx="5"/>
          </p:nvPr>
        </p:nvSpPr>
        <p:spPr/>
        <p:txBody>
          <a:bodyPr/>
          <a:lstStyle/>
          <a:p>
            <a:pPr rtl="0"/>
            <a:fld id="{5641018C-6CAF-B84E-B92C-ECB119457FBA}" type="slidenum">
              <a:rPr/>
              <a:t>33</a:t>
            </a:fld>
            <a:endParaRPr/>
          </a:p>
        </p:txBody>
      </p:sp>
    </p:spTree>
    <p:extLst>
      <p:ext uri="{BB962C8B-B14F-4D97-AF65-F5344CB8AC3E}">
        <p14:creationId xmlns:p14="http://schemas.microsoft.com/office/powerpoint/2010/main" val="305530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15.4 - Configuration de routes statiques flottantes</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34</a:t>
            </a:fld>
            <a:endParaRPr/>
          </a:p>
        </p:txBody>
      </p:sp>
    </p:spTree>
    <p:extLst>
      <p:ext uri="{BB962C8B-B14F-4D97-AF65-F5344CB8AC3E}">
        <p14:creationId xmlns:p14="http://schemas.microsoft.com/office/powerpoint/2010/main" val="2668384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15.4 - Configuration de routes statiques flottantes</a:t>
            </a:r>
          </a:p>
          <a:p>
            <a:pPr rtl="0"/>
            <a:r>
              <a:rPr lang="fr-FR"/>
              <a:t>15.4.1 - Routes statiques flottantes</a:t>
            </a:r>
          </a:p>
        </p:txBody>
      </p:sp>
      <p:sp>
        <p:nvSpPr>
          <p:cNvPr id="4" name="Slide Number Placeholder 3"/>
          <p:cNvSpPr>
            <a:spLocks noGrp="1"/>
          </p:cNvSpPr>
          <p:nvPr>
            <p:ph type="sldNum" sz="quarter" idx="5"/>
          </p:nvPr>
        </p:nvSpPr>
        <p:spPr/>
        <p:txBody>
          <a:bodyPr/>
          <a:lstStyle/>
          <a:p>
            <a:pPr rtl="0"/>
            <a:fld id="{5641018C-6CAF-B84E-B92C-ECB119457FBA}" type="slidenum">
              <a:rPr/>
              <a:t>35</a:t>
            </a:fld>
            <a:endParaRPr/>
          </a:p>
        </p:txBody>
      </p:sp>
    </p:spTree>
    <p:extLst>
      <p:ext uri="{BB962C8B-B14F-4D97-AF65-F5344CB8AC3E}">
        <p14:creationId xmlns:p14="http://schemas.microsoft.com/office/powerpoint/2010/main" val="3463350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15.4 - Configuration de routes statiques flottantes</a:t>
            </a:r>
          </a:p>
          <a:p>
            <a:pPr rtl="0"/>
            <a:r>
              <a:rPr lang="fr-FR"/>
              <a:t>15.4.2 - </a:t>
            </a:r>
            <a:r>
              <a:rPr lang="fr-FR" sz="1200"/>
              <a:t>Configuration de routes statiques flottantes IPv4 et IPv6</a:t>
            </a:r>
          </a:p>
        </p:txBody>
      </p:sp>
      <p:sp>
        <p:nvSpPr>
          <p:cNvPr id="4" name="Slide Number Placeholder 3"/>
          <p:cNvSpPr>
            <a:spLocks noGrp="1"/>
          </p:cNvSpPr>
          <p:nvPr>
            <p:ph type="sldNum" sz="quarter" idx="5"/>
          </p:nvPr>
        </p:nvSpPr>
        <p:spPr/>
        <p:txBody>
          <a:bodyPr/>
          <a:lstStyle/>
          <a:p>
            <a:pPr rtl="0"/>
            <a:fld id="{5641018C-6CAF-B84E-B92C-ECB119457FBA}" type="slidenum">
              <a:rPr/>
              <a:t>36</a:t>
            </a:fld>
            <a:endParaRPr/>
          </a:p>
        </p:txBody>
      </p:sp>
    </p:spTree>
    <p:extLst>
      <p:ext uri="{BB962C8B-B14F-4D97-AF65-F5344CB8AC3E}">
        <p14:creationId xmlns:p14="http://schemas.microsoft.com/office/powerpoint/2010/main" val="4157728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15.4 - Configuration de routes statiques flottantes</a:t>
            </a:r>
          </a:p>
          <a:p>
            <a:pPr rtl="0"/>
            <a:r>
              <a:rPr lang="fr-FR"/>
              <a:t>15.4.3 - </a:t>
            </a:r>
            <a:r>
              <a:rPr lang="fr-FR" sz="1200"/>
              <a:t>Tester les route statiques flottantes</a:t>
            </a:r>
          </a:p>
          <a:p>
            <a:pPr rtl="0"/>
            <a:r>
              <a:rPr lang="fr-FR" sz="1200"/>
              <a:t>15.4.4 - Contrôleur de syntaxe - Configurer une route statique flottante</a:t>
            </a:r>
          </a:p>
        </p:txBody>
      </p:sp>
      <p:sp>
        <p:nvSpPr>
          <p:cNvPr id="4" name="Slide Number Placeholder 3"/>
          <p:cNvSpPr>
            <a:spLocks noGrp="1"/>
          </p:cNvSpPr>
          <p:nvPr>
            <p:ph type="sldNum" sz="quarter" idx="5"/>
          </p:nvPr>
        </p:nvSpPr>
        <p:spPr/>
        <p:txBody>
          <a:bodyPr/>
          <a:lstStyle/>
          <a:p>
            <a:pPr rtl="0"/>
            <a:fld id="{5641018C-6CAF-B84E-B92C-ECB119457FBA}" type="slidenum">
              <a:rPr/>
              <a:t>37</a:t>
            </a:fld>
            <a:endParaRPr/>
          </a:p>
        </p:txBody>
      </p:sp>
    </p:spTree>
    <p:extLst>
      <p:ext uri="{BB962C8B-B14F-4D97-AF65-F5344CB8AC3E}">
        <p14:creationId xmlns:p14="http://schemas.microsoft.com/office/powerpoint/2010/main" val="2742788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15.5 - Configuration de routes statiques de l’hôte</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38</a:t>
            </a:fld>
            <a:endParaRPr/>
          </a:p>
        </p:txBody>
      </p:sp>
    </p:spTree>
    <p:extLst>
      <p:ext uri="{BB962C8B-B14F-4D97-AF65-F5344CB8AC3E}">
        <p14:creationId xmlns:p14="http://schemas.microsoft.com/office/powerpoint/2010/main" val="9858620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15.5 - Configuration de routes statiques de l’hôte</a:t>
            </a:r>
          </a:p>
          <a:p>
            <a:pPr rtl="0"/>
            <a:r>
              <a:rPr lang="fr-FR"/>
              <a:t>15.5.1 - Routes d’hôtes</a:t>
            </a:r>
          </a:p>
        </p:txBody>
      </p:sp>
      <p:sp>
        <p:nvSpPr>
          <p:cNvPr id="4" name="Slide Number Placeholder 3"/>
          <p:cNvSpPr>
            <a:spLocks noGrp="1"/>
          </p:cNvSpPr>
          <p:nvPr>
            <p:ph type="sldNum" sz="quarter" idx="5"/>
          </p:nvPr>
        </p:nvSpPr>
        <p:spPr/>
        <p:txBody>
          <a:bodyPr/>
          <a:lstStyle/>
          <a:p>
            <a:pPr rtl="0"/>
            <a:fld id="{5641018C-6CAF-B84E-B92C-ECB119457FBA}" type="slidenum">
              <a:rPr/>
              <a:t>39</a:t>
            </a:fld>
            <a:endParaRPr/>
          </a:p>
        </p:txBody>
      </p:sp>
    </p:spTree>
    <p:extLst>
      <p:ext uri="{BB962C8B-B14F-4D97-AF65-F5344CB8AC3E}">
        <p14:creationId xmlns:p14="http://schemas.microsoft.com/office/powerpoint/2010/main" val="12878498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15.5 - Configuration de routes statiques de l’hôte</a:t>
            </a:r>
          </a:p>
          <a:p>
            <a:pPr rtl="0"/>
            <a:r>
              <a:rPr lang="fr-FR"/>
              <a:t>15.5.2- </a:t>
            </a:r>
            <a:r>
              <a:rPr lang="fr-FR" sz="1200"/>
              <a:t>Routes d’hôtes installées automatiquement</a:t>
            </a:r>
          </a:p>
        </p:txBody>
      </p:sp>
      <p:sp>
        <p:nvSpPr>
          <p:cNvPr id="4" name="Slide Number Placeholder 3"/>
          <p:cNvSpPr>
            <a:spLocks noGrp="1"/>
          </p:cNvSpPr>
          <p:nvPr>
            <p:ph type="sldNum" sz="quarter" idx="5"/>
          </p:nvPr>
        </p:nvSpPr>
        <p:spPr/>
        <p:txBody>
          <a:bodyPr/>
          <a:lstStyle/>
          <a:p>
            <a:pPr rtl="0"/>
            <a:fld id="{5641018C-6CAF-B84E-B92C-ECB119457FBA}" type="slidenum">
              <a:rPr/>
              <a:t>40</a:t>
            </a:fld>
            <a:endParaRPr/>
          </a:p>
        </p:txBody>
      </p:sp>
    </p:spTree>
    <p:extLst>
      <p:ext uri="{BB962C8B-B14F-4D97-AF65-F5344CB8AC3E}">
        <p14:creationId xmlns:p14="http://schemas.microsoft.com/office/powerpoint/2010/main" val="14825383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15.5 - Configuration de routes statiques de l’hôte</a:t>
            </a:r>
          </a:p>
          <a:p>
            <a:pPr rtl="0"/>
            <a:r>
              <a:rPr lang="fr-FR"/>
              <a:t>15.5.3- </a:t>
            </a:r>
            <a:r>
              <a:rPr lang="fr-FR" sz="1200"/>
              <a:t>Routes statiques de l’hôte</a:t>
            </a:r>
          </a:p>
        </p:txBody>
      </p:sp>
      <p:sp>
        <p:nvSpPr>
          <p:cNvPr id="4" name="Slide Number Placeholder 3"/>
          <p:cNvSpPr>
            <a:spLocks noGrp="1"/>
          </p:cNvSpPr>
          <p:nvPr>
            <p:ph type="sldNum" sz="quarter" idx="5"/>
          </p:nvPr>
        </p:nvSpPr>
        <p:spPr/>
        <p:txBody>
          <a:bodyPr/>
          <a:lstStyle/>
          <a:p>
            <a:pPr rtl="0"/>
            <a:fld id="{5641018C-6CAF-B84E-B92C-ECB119457FBA}" type="slidenum">
              <a:rPr/>
              <a:t>41</a:t>
            </a:fld>
            <a:endParaRPr/>
          </a:p>
        </p:txBody>
      </p:sp>
    </p:spTree>
    <p:extLst>
      <p:ext uri="{BB962C8B-B14F-4D97-AF65-F5344CB8AC3E}">
        <p14:creationId xmlns:p14="http://schemas.microsoft.com/office/powerpoint/2010/main" val="3546884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0A313ED8-785B-4D16-9B17-4143385249B9}" type="slidenum">
              <a:rPr sz="800" b="0"/>
              <a:pPr algn="r"/>
              <a:t>6</a:t>
            </a:fld>
            <a:endParaRPr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15.5 - Configuration de routes statiques de l’hôte</a:t>
            </a:r>
          </a:p>
          <a:p>
            <a:pPr rtl="0"/>
            <a:r>
              <a:rPr lang="fr-FR"/>
              <a:t>15.5.4 - Configurer les </a:t>
            </a:r>
            <a:r>
              <a:rPr lang="fr-FR" sz="1200"/>
              <a:t>routes statiques de l’hôte</a:t>
            </a:r>
          </a:p>
        </p:txBody>
      </p:sp>
      <p:sp>
        <p:nvSpPr>
          <p:cNvPr id="4" name="Slide Number Placeholder 3"/>
          <p:cNvSpPr>
            <a:spLocks noGrp="1"/>
          </p:cNvSpPr>
          <p:nvPr>
            <p:ph type="sldNum" sz="quarter" idx="5"/>
          </p:nvPr>
        </p:nvSpPr>
        <p:spPr/>
        <p:txBody>
          <a:bodyPr/>
          <a:lstStyle/>
          <a:p>
            <a:pPr rtl="0"/>
            <a:fld id="{5641018C-6CAF-B84E-B92C-ECB119457FBA}" type="slidenum">
              <a:rPr/>
              <a:t>42</a:t>
            </a:fld>
            <a:endParaRPr/>
          </a:p>
        </p:txBody>
      </p:sp>
    </p:spTree>
    <p:extLst>
      <p:ext uri="{BB962C8B-B14F-4D97-AF65-F5344CB8AC3E}">
        <p14:creationId xmlns:p14="http://schemas.microsoft.com/office/powerpoint/2010/main" val="243176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15.5 - Configuration de routes statiques de l’hôte</a:t>
            </a:r>
          </a:p>
          <a:p>
            <a:pPr rtl="0"/>
            <a:r>
              <a:rPr lang="fr-FR"/>
              <a:t>15.5.5 - Vérifier les </a:t>
            </a:r>
            <a:r>
              <a:rPr lang="fr-FR" sz="1200"/>
              <a:t>routes statique de l'hôte</a:t>
            </a:r>
          </a:p>
        </p:txBody>
      </p:sp>
      <p:sp>
        <p:nvSpPr>
          <p:cNvPr id="4" name="Slide Number Placeholder 3"/>
          <p:cNvSpPr>
            <a:spLocks noGrp="1"/>
          </p:cNvSpPr>
          <p:nvPr>
            <p:ph type="sldNum" sz="quarter" idx="5"/>
          </p:nvPr>
        </p:nvSpPr>
        <p:spPr/>
        <p:txBody>
          <a:bodyPr/>
          <a:lstStyle/>
          <a:p>
            <a:pPr rtl="0"/>
            <a:fld id="{5641018C-6CAF-B84E-B92C-ECB119457FBA}" type="slidenum">
              <a:rPr/>
              <a:t>43</a:t>
            </a:fld>
            <a:endParaRPr/>
          </a:p>
        </p:txBody>
      </p:sp>
    </p:spTree>
    <p:extLst>
      <p:ext uri="{BB962C8B-B14F-4D97-AF65-F5344CB8AC3E}">
        <p14:creationId xmlns:p14="http://schemas.microsoft.com/office/powerpoint/2010/main" val="2353775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15.5 - Configuration de routes statiques de l’hôte</a:t>
            </a:r>
          </a:p>
          <a:p>
            <a:pPr rtl="0"/>
            <a:r>
              <a:rPr lang="fr-FR"/>
              <a:t>15.5.6 - </a:t>
            </a:r>
            <a:r>
              <a:rPr lang="fr-FR" sz="1200"/>
              <a:t>Configurer la route statique IPv6 de l'hôte avec le tronçon suivant link-local</a:t>
            </a:r>
          </a:p>
          <a:p>
            <a:pPr rtl="0"/>
            <a:r>
              <a:rPr lang="fr-FR" sz="1200"/>
              <a:t>15.5.7 - Contrôleur de syntaxe - Configurer les routes statiques de l'hôte</a:t>
            </a:r>
          </a:p>
        </p:txBody>
      </p:sp>
      <p:sp>
        <p:nvSpPr>
          <p:cNvPr id="4" name="Slide Number Placeholder 3"/>
          <p:cNvSpPr>
            <a:spLocks noGrp="1"/>
          </p:cNvSpPr>
          <p:nvPr>
            <p:ph type="sldNum" sz="quarter" idx="5"/>
          </p:nvPr>
        </p:nvSpPr>
        <p:spPr/>
        <p:txBody>
          <a:bodyPr/>
          <a:lstStyle/>
          <a:p>
            <a:pPr rtl="0"/>
            <a:fld id="{5641018C-6CAF-B84E-B92C-ECB119457FBA}" type="slidenum">
              <a:rPr/>
              <a:t>44</a:t>
            </a:fld>
            <a:endParaRPr/>
          </a:p>
        </p:txBody>
      </p:sp>
    </p:spTree>
    <p:extLst>
      <p:ext uri="{BB962C8B-B14F-4D97-AF65-F5344CB8AC3E}">
        <p14:creationId xmlns:p14="http://schemas.microsoft.com/office/powerpoint/2010/main" val="36917115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15.6 - Module pratique et questionnaire</a:t>
            </a:r>
          </a:p>
          <a:p>
            <a:pPr>
              <a:buFontTx/>
              <a:buNone/>
            </a:pPr>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45</a:t>
            </a:fld>
            <a:endParaRPr/>
          </a:p>
        </p:txBody>
      </p:sp>
    </p:spTree>
    <p:extLst>
      <p:ext uri="{BB962C8B-B14F-4D97-AF65-F5344CB8AC3E}">
        <p14:creationId xmlns:p14="http://schemas.microsoft.com/office/powerpoint/2010/main" val="22171436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15.6 - Module pratique et questionnaire</a:t>
            </a:r>
          </a:p>
          <a:p>
            <a:pPr rtl="0"/>
            <a:r>
              <a:rPr lang="fr-FR"/>
              <a:t>15.6.1 - Packet Tracer - Configurer les routes statiques et par défaut IPv4 et IPv6</a:t>
            </a:r>
          </a:p>
        </p:txBody>
      </p:sp>
      <p:sp>
        <p:nvSpPr>
          <p:cNvPr id="4" name="Slide Number Placeholder 3"/>
          <p:cNvSpPr>
            <a:spLocks noGrp="1"/>
          </p:cNvSpPr>
          <p:nvPr>
            <p:ph type="sldNum" sz="quarter" idx="5"/>
          </p:nvPr>
        </p:nvSpPr>
        <p:spPr/>
        <p:txBody>
          <a:bodyPr/>
          <a:lstStyle/>
          <a:p>
            <a:pPr rtl="0"/>
            <a:fld id="{5641018C-6CAF-B84E-B92C-ECB119457FBA}" type="slidenum">
              <a:rPr/>
              <a:t>46</a:t>
            </a:fld>
            <a:endParaRPr/>
          </a:p>
        </p:txBody>
      </p:sp>
    </p:spTree>
    <p:extLst>
      <p:ext uri="{BB962C8B-B14F-4D97-AF65-F5344CB8AC3E}">
        <p14:creationId xmlns:p14="http://schemas.microsoft.com/office/powerpoint/2010/main" val="1260196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15.6 - Module pratique et questionnaire</a:t>
            </a:r>
          </a:p>
          <a:p>
            <a:pPr rtl="0"/>
            <a:r>
              <a:rPr lang="fr-FR"/>
              <a:t>15.6.2 - Travaux pratiques - Configurer les routes statiques et par défaut IPv4 et IPv6</a:t>
            </a:r>
          </a:p>
        </p:txBody>
      </p:sp>
      <p:sp>
        <p:nvSpPr>
          <p:cNvPr id="4" name="Slide Number Placeholder 3"/>
          <p:cNvSpPr>
            <a:spLocks noGrp="1"/>
          </p:cNvSpPr>
          <p:nvPr>
            <p:ph type="sldNum" sz="quarter" idx="5"/>
          </p:nvPr>
        </p:nvSpPr>
        <p:spPr/>
        <p:txBody>
          <a:bodyPr/>
          <a:lstStyle/>
          <a:p>
            <a:pPr rtl="0"/>
            <a:fld id="{5641018C-6CAF-B84E-B92C-ECB119457FBA}" type="slidenum">
              <a:rPr/>
              <a:t>47</a:t>
            </a:fld>
            <a:endParaRPr/>
          </a:p>
        </p:txBody>
      </p:sp>
    </p:spTree>
    <p:extLst>
      <p:ext uri="{BB962C8B-B14F-4D97-AF65-F5344CB8AC3E}">
        <p14:creationId xmlns:p14="http://schemas.microsoft.com/office/powerpoint/2010/main" val="33014327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a:t>48</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fr-FR"/>
              <a:t>15 - Routage statique IP</a:t>
            </a:r>
          </a:p>
          <a:p>
            <a:pPr rtl="0"/>
            <a:r>
              <a:rPr lang="fr-FR"/>
              <a:t>15.6 - Module pratique et questionnaire</a:t>
            </a:r>
          </a:p>
          <a:p>
            <a:pPr rtl="0"/>
            <a:r>
              <a:rPr lang="fr-FR"/>
              <a:t>15.6.2 - Qu'est-ce que j'ai appris dans ce module?</a:t>
            </a:r>
          </a:p>
        </p:txBody>
      </p:sp>
    </p:spTree>
    <p:extLst>
      <p:ext uri="{BB962C8B-B14F-4D97-AF65-F5344CB8AC3E}">
        <p14:creationId xmlns:p14="http://schemas.microsoft.com/office/powerpoint/2010/main" val="25279157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a:t>49</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fr-FR"/>
              <a:t>15 - Routage statique IP</a:t>
            </a:r>
          </a:p>
          <a:p>
            <a:pPr rtl="0"/>
            <a:r>
              <a:rPr lang="fr-FR"/>
              <a:t>15.6 - Module pratique et questionnaire</a:t>
            </a:r>
          </a:p>
          <a:p>
            <a:pPr rtl="0"/>
            <a:r>
              <a:rPr lang="fr-FR"/>
              <a:t>15.6.2 - Qu'est-ce que j'ai appris dans ce module? (Suite)</a:t>
            </a:r>
          </a:p>
        </p:txBody>
      </p:sp>
    </p:spTree>
    <p:extLst>
      <p:ext uri="{BB962C8B-B14F-4D97-AF65-F5344CB8AC3E}">
        <p14:creationId xmlns:p14="http://schemas.microsoft.com/office/powerpoint/2010/main" val="11846252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a:t>50</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fr-FR"/>
              <a:t>15 - Routage statique IP</a:t>
            </a:r>
          </a:p>
          <a:p>
            <a:pPr rtl="0"/>
            <a:r>
              <a:rPr lang="fr-FR"/>
              <a:t>15.6 - Module pratique et questionnaire</a:t>
            </a:r>
          </a:p>
          <a:p>
            <a:pPr rtl="0"/>
            <a:r>
              <a:rPr lang="fr-FR"/>
              <a:t>15.6.2 - Qu'est-ce que j'ai appris dans ce module?</a:t>
            </a:r>
          </a:p>
          <a:p>
            <a:pPr rtl="0"/>
            <a:r>
              <a:rPr lang="fr-FR"/>
              <a:t>15.6.3 - Questionnaire de Module - Routage statique IP</a:t>
            </a:r>
          </a:p>
        </p:txBody>
      </p:sp>
    </p:spTree>
    <p:extLst>
      <p:ext uri="{BB962C8B-B14F-4D97-AF65-F5344CB8AC3E}">
        <p14:creationId xmlns:p14="http://schemas.microsoft.com/office/powerpoint/2010/main" val="31230871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6C92755B-29FD-8743-9094-C0E3A734D22E}" type="slidenum">
              <a:rPr sz="800">
                <a:solidFill>
                  <a:prstClr val="black"/>
                </a:solidFill>
              </a:rPr>
              <a:pPr/>
              <a:t>51</a:t>
            </a:fld>
            <a:endParaRPr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a:t>7</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52</a:t>
            </a:fld>
            <a:endParaRPr/>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a:t>8</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fr-FR" b="0"/>
              <a:t>Programme de L’Académie Réseau de Cisco (Cisco Networking Academy Program)</a:t>
            </a:r>
          </a:p>
          <a:p>
            <a:pPr rtl="0">
              <a:spcBef>
                <a:spcPts val="0"/>
              </a:spcBef>
            </a:pPr>
            <a:r>
              <a:rPr lang="fr-FR">
                <a:solidFill>
                  <a:schemeClr val="accent5">
                    <a:lumMod val="40000"/>
                    <a:lumOff val="60000"/>
                  </a:schemeClr>
                </a:solidFill>
              </a:rPr>
              <a:t>Notions de base sur la commutation, le routage et le sans fil v7.0 (SRWE)</a:t>
            </a:r>
          </a:p>
          <a:p>
            <a:pPr rtl="0">
              <a:buFontTx/>
              <a:buNone/>
            </a:pPr>
            <a:r>
              <a:rPr lang="fr-FR" b="0"/>
              <a:t>Module 15: Routage statique IP</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9</a:t>
            </a:fld>
            <a:endParaRPr/>
          </a:p>
        </p:txBody>
      </p:sp>
    </p:spTree>
    <p:extLst>
      <p:ext uri="{BB962C8B-B14F-4D97-AF65-F5344CB8AC3E}">
        <p14:creationId xmlns:p14="http://schemas.microsoft.com/office/powerpoint/2010/main" val="50811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C839C26-801B-42B6-A101-60F37FE2B0A8}" type="slidenum">
              <a:rPr sz="800" b="0">
                <a:solidFill>
                  <a:prstClr val="black"/>
                </a:solidFill>
              </a:rPr>
              <a:pPr algn="r"/>
              <a:t>10</a:t>
            </a:fld>
            <a:endParaRPr sz="800" b="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buFontTx/>
              <a:buNone/>
            </a:pPr>
            <a:r>
              <a:rPr lang="fr-FR"/>
              <a:t>15 - Routage statique IP</a:t>
            </a:r>
          </a:p>
          <a:p>
            <a:pPr rtl="0">
              <a:buFontTx/>
              <a:buNone/>
            </a:pPr>
            <a:r>
              <a:rPr lang="fr-FR"/>
              <a:t>15.0 - Présentation</a:t>
            </a:r>
          </a:p>
          <a:p>
            <a:pPr rtl="0">
              <a:buFontTx/>
              <a:buNone/>
            </a:pPr>
            <a:r>
              <a:rPr lang="fr-FR"/>
              <a:t>15 - Qu'est-ce que je vais apprendre dans ce module?</a:t>
            </a:r>
          </a:p>
        </p:txBody>
      </p:sp>
    </p:spTree>
    <p:extLst>
      <p:ext uri="{BB962C8B-B14F-4D97-AF65-F5344CB8AC3E}">
        <p14:creationId xmlns:p14="http://schemas.microsoft.com/office/powerpoint/2010/main" val="173444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15 - Routage statique IP</a:t>
            </a:r>
          </a:p>
          <a:p>
            <a:pPr rtl="0"/>
            <a:r>
              <a:rPr lang="fr-FR"/>
              <a:t>15.1 - Routes statiques</a:t>
            </a:r>
          </a:p>
        </p:txBody>
      </p:sp>
      <p:sp>
        <p:nvSpPr>
          <p:cNvPr id="4" name="Slide Number Placeholder 3"/>
          <p:cNvSpPr>
            <a:spLocks noGrp="1"/>
          </p:cNvSpPr>
          <p:nvPr>
            <p:ph type="sldNum" sz="quarter" idx="10"/>
          </p:nvPr>
        </p:nvSpPr>
        <p:spPr/>
        <p:txBody>
          <a:bodyPr/>
          <a:lstStyle/>
          <a:p>
            <a:pPr rtl="0"/>
            <a:fld id="{5641018C-6CAF-B84E-B92C-ECB119457FBA}" type="slidenum">
              <a:rPr/>
              <a:t>11</a:t>
            </a:fld>
            <a:endParaRPr/>
          </a:p>
        </p:txBody>
      </p:sp>
    </p:spTree>
    <p:extLst>
      <p:ext uri="{BB962C8B-B14F-4D97-AF65-F5344CB8AC3E}">
        <p14:creationId xmlns:p14="http://schemas.microsoft.com/office/powerpoint/2010/main" val="62552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xmlns:c15="http://schemas.microsoft.com/office/drawing/2012/chart" xmlns:c="http://schemas.openxmlformats.org/drawingml/2006/chart"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xmlns:c15="http://schemas.microsoft.com/office/drawing/2012/chart" xmlns:c="http://schemas.openxmlformats.org/drawingml/2006/chart"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xmlns:c15="http://schemas.microsoft.com/office/drawing/2012/chart" xmlns:c="http://schemas.openxmlformats.org/drawingml/2006/chart"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fr-FR" sz="600">
                <a:solidFill>
                  <a:schemeClr val="accent5">
                    <a:lumMod val="50000"/>
                  </a:schemeClr>
                </a:solidFill>
                <a:latin typeface="+mn-lt"/>
                <a:ea typeface="+mn-ea"/>
                <a:cs typeface="CiscoSans Thin"/>
              </a:rPr>
              <a:t>© 2016 Cisco et/ou ses filiales. Tous droits réservés.   Informations confidentielles de Cisco</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fr-FR" sz="600">
                <a:solidFill>
                  <a:schemeClr val="accent3">
                    <a:lumMod val="85000"/>
                  </a:schemeClr>
                </a:solidFill>
                <a:latin typeface="+mn-lt"/>
                <a:ea typeface="+mn-ea"/>
                <a:cs typeface="CiscoSans Thin"/>
              </a:rPr>
              <a:t>© 2016 Cisco et/ou ses filiales. Tous droits réservés.   Informations confidentielles de Cisco</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xmlns:c15="http://schemas.microsoft.com/office/drawing/2012/chart" xmlns:c="http://schemas.openxmlformats.org/drawingml/2006/chart"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31712" y="909362"/>
            <a:ext cx="6823032" cy="1666626"/>
          </a:xfrm>
        </p:spPr>
        <p:txBody>
          <a:bodyPr/>
          <a:lstStyle/>
          <a:p>
            <a:pPr rtl="0"/>
            <a:r>
              <a:rPr lang="fr-FR" dirty="0">
                <a:solidFill>
                  <a:schemeClr val="accent5">
                    <a:lumMod val="40000"/>
                    <a:lumOff val="60000"/>
                  </a:schemeClr>
                </a:solidFill>
              </a:rPr>
              <a:t>Module 15: Routage statique IP</a:t>
            </a:r>
          </a:p>
        </p:txBody>
      </p:sp>
      <p:sp>
        <p:nvSpPr>
          <p:cNvPr id="5" name="Text Placeholder 4"/>
          <p:cNvSpPr>
            <a:spLocks noGrp="1"/>
          </p:cNvSpPr>
          <p:nvPr>
            <p:ph type="body" sz="quarter" idx="13"/>
          </p:nvPr>
        </p:nvSpPr>
        <p:spPr>
          <a:xfrm>
            <a:off x="469497" y="3127609"/>
            <a:ext cx="5925246" cy="299001"/>
          </a:xfrm>
        </p:spPr>
        <p:txBody>
          <a:bodyPr/>
          <a:lstStyle/>
          <a:p>
            <a:pPr rtl="0"/>
            <a:r>
              <a:rPr lang="fr-FR">
                <a:solidFill>
                  <a:schemeClr val="bg2">
                    <a:lumMod val="40000"/>
                    <a:lumOff val="60000"/>
                  </a:schemeClr>
                </a:solidFill>
              </a:rPr>
              <a:t>Contenu pédagogique de l'instructeur</a:t>
            </a:r>
          </a:p>
        </p:txBody>
      </p:sp>
      <p:sp>
        <p:nvSpPr>
          <p:cNvPr id="7" name="Subtitle 6"/>
          <p:cNvSpPr>
            <a:spLocks noGrp="1"/>
          </p:cNvSpPr>
          <p:nvPr>
            <p:ph type="subTitle" idx="1"/>
          </p:nvPr>
        </p:nvSpPr>
        <p:spPr>
          <a:xfrm>
            <a:off x="469496" y="3809526"/>
            <a:ext cx="3545913" cy="902174"/>
          </a:xfrm>
        </p:spPr>
        <p:txBody>
          <a:bodyPr/>
          <a:lstStyle/>
          <a:p>
            <a:pPr rtl="0">
              <a:spcBef>
                <a:spcPts val="0"/>
              </a:spcBef>
            </a:pPr>
            <a:r>
              <a:rPr lang="fr-FR">
                <a:solidFill>
                  <a:schemeClr val="accent5">
                    <a:lumMod val="40000"/>
                    <a:lumOff val="60000"/>
                  </a:schemeClr>
                </a:solidFill>
              </a:rPr>
              <a:t>Notions de base sur la commutation, le routage et le sans fil v7.0</a:t>
            </a:r>
          </a:p>
          <a:p>
            <a:pPr rtl="0">
              <a:spcBef>
                <a:spcPts val="0"/>
              </a:spcBef>
            </a:pPr>
            <a:r>
              <a:rPr lang="fr-FR">
                <a:solidFill>
                  <a:schemeClr val="accent5">
                    <a:lumMod val="40000"/>
                    <a:lumOff val="60000"/>
                  </a:schemeClr>
                </a:solidFill>
              </a:rPr>
              <a:t>(SRWE)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rtl="0" eaLnBrk="1" hangingPunct="1"/>
            <a:r>
              <a:rPr lang="fr-FR"/>
              <a:t>Objectifs du Module</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578E99C3-C6EF-8348-99C6-8024418DDEF2}"/>
              </a:ext>
            </a:extLst>
          </p:cNvPr>
          <p:cNvSpPr>
            <a:spLocks noGrp="1"/>
          </p:cNvSpPr>
          <p:nvPr>
            <p:ph idx="1"/>
          </p:nvPr>
        </p:nvSpPr>
        <p:spPr>
          <a:xfrm>
            <a:off x="145357" y="673109"/>
            <a:ext cx="8853286" cy="757551"/>
          </a:xfrm>
        </p:spPr>
        <p:txBody>
          <a:bodyPr/>
          <a:lstStyle/>
          <a:p>
            <a:pPr marL="0" lvl="0" indent="0" defTabSz="914400" rtl="0" eaLnBrk="0" hangingPunct="0">
              <a:spcBef>
                <a:spcPct val="0"/>
              </a:spcBef>
              <a:spcAft>
                <a:spcPct val="0"/>
              </a:spcAft>
              <a:buClrTx/>
              <a:buSzTx/>
              <a:buNone/>
            </a:pPr>
            <a:r>
              <a:rPr lang="fr-FR" sz="1600" b="1">
                <a:solidFill>
                  <a:schemeClr val="tx1"/>
                </a:solidFill>
                <a:ea typeface="Calibri" panose="020F0502020204030204" pitchFamily="34" charset="0"/>
                <a:cs typeface="Calibri" panose="020F0502020204030204" pitchFamily="34" charset="0"/>
              </a:rPr>
              <a:t>Titre du module: </a:t>
            </a:r>
            <a:r>
              <a:rPr lang="fr-FR" sz="1600">
                <a:ea typeface="Calibri" panose="020F0502020204030204" pitchFamily="34" charset="0"/>
                <a:cs typeface="Calibri" panose="020F0502020204030204" pitchFamily="34" charset="0"/>
              </a:rPr>
              <a:t>Routage statique IP</a:t>
            </a:r>
          </a:p>
          <a:p>
            <a:pPr marL="0" lvl="0" indent="0" defTabSz="914400" eaLnBrk="0" hangingPunct="0">
              <a:spcBef>
                <a:spcPct val="0"/>
              </a:spcBef>
              <a:spcAft>
                <a:spcPct val="0"/>
              </a:spcAft>
              <a:buClrTx/>
              <a:buSzTx/>
              <a:buNone/>
            </a:pPr>
            <a:endParaRPr lang="en-US" altLang="en-US" sz="1600" dirty="0">
              <a:solidFill>
                <a:schemeClr val="tx1"/>
              </a:solidFill>
            </a:endParaRPr>
          </a:p>
          <a:p>
            <a:pPr marL="0" lvl="0" indent="0" defTabSz="914400" rtl="0" eaLnBrk="0" hangingPunct="0">
              <a:spcBef>
                <a:spcPct val="0"/>
              </a:spcBef>
              <a:spcAft>
                <a:spcPct val="0"/>
              </a:spcAft>
              <a:buClrTx/>
              <a:buSzTx/>
              <a:buNone/>
            </a:pPr>
            <a:r>
              <a:rPr lang="fr-FR" sz="1600" b="1">
                <a:solidFill>
                  <a:schemeClr val="tx1"/>
                </a:solidFill>
                <a:ea typeface="Calibri" panose="020F0502020204030204" pitchFamily="34" charset="0"/>
                <a:cs typeface="Calibri" panose="020F0502020204030204" pitchFamily="34" charset="0"/>
              </a:rPr>
              <a:t>Objectif du module</a:t>
            </a:r>
            <a:r>
              <a:rPr lang="fr-FR" sz="1600">
                <a:solidFill>
                  <a:schemeClr val="tx1"/>
                </a:solidFill>
                <a:ea typeface="Calibri" panose="020F0502020204030204" pitchFamily="34" charset="0"/>
                <a:cs typeface="Calibri" panose="020F0502020204030204" pitchFamily="34" charset="0"/>
              </a:rPr>
              <a:t>: </a:t>
            </a:r>
            <a:r>
              <a:rPr lang="fr-FR" sz="1600"/>
              <a:t>Configuration de routes statiques IPv4 et IPv6. </a:t>
            </a:r>
          </a:p>
        </p:txBody>
      </p:sp>
      <p:graphicFrame>
        <p:nvGraphicFramePr>
          <p:cNvPr id="3" name="Table 2">
            <a:extLst>
              <a:ext uri="{FF2B5EF4-FFF2-40B4-BE49-F238E27FC236}">
                <a16:creationId xmlns:a16="http://schemas.microsoft.com/office/drawing/2014/main" xmlns:c15="http://schemas.microsoft.com/office/drawing/2012/chart" xmlns:c="http://schemas.openxmlformats.org/drawingml/2006/chart" xmlns="" id="{2203BE17-8BB3-DF41-A2CF-06DE014D1956}"/>
              </a:ext>
            </a:extLst>
          </p:cNvPr>
          <p:cNvGraphicFramePr>
            <a:graphicFrameLocks noGrp="1"/>
          </p:cNvGraphicFramePr>
          <p:nvPr>
            <p:extLst>
              <p:ext uri="{D42A27DB-BD31-4B8C-83A1-F6EECF244321}">
                <p14:modId xmlns:p14="http://schemas.microsoft.com/office/powerpoint/2010/main" val="631556624"/>
              </p:ext>
            </p:extLst>
          </p:nvPr>
        </p:nvGraphicFramePr>
        <p:xfrm>
          <a:off x="323274" y="1556495"/>
          <a:ext cx="7896830" cy="2829560"/>
        </p:xfrm>
        <a:graphic>
          <a:graphicData uri="http://schemas.openxmlformats.org/drawingml/2006/table">
            <a:tbl>
              <a:tblPr firstRow="1" bandRow="1">
                <a:tableStyleId>{5C22544A-7EE6-4342-B048-85BDC9FD1C3A}</a:tableStyleId>
              </a:tblPr>
              <a:tblGrid>
                <a:gridCol w="2595417">
                  <a:extLst>
                    <a:ext uri="{9D8B030D-6E8A-4147-A177-3AD203B41FA5}">
                      <a16:colId xmlns:a16="http://schemas.microsoft.com/office/drawing/2014/main" xmlns:c15="http://schemas.microsoft.com/office/drawing/2012/chart" xmlns:c="http://schemas.openxmlformats.org/drawingml/2006/chart" xmlns="" val="2579019526"/>
                    </a:ext>
                  </a:extLst>
                </a:gridCol>
                <a:gridCol w="5301413">
                  <a:extLst>
                    <a:ext uri="{9D8B030D-6E8A-4147-A177-3AD203B41FA5}">
                      <a16:colId xmlns:a16="http://schemas.microsoft.com/office/drawing/2014/main" xmlns:c15="http://schemas.microsoft.com/office/drawing/2012/chart" xmlns:c="http://schemas.openxmlformats.org/drawingml/2006/chart" xmlns="" val="1764220437"/>
                    </a:ext>
                  </a:extLst>
                </a:gridCol>
              </a:tblGrid>
              <a:tr h="370840">
                <a:tc>
                  <a:txBody>
                    <a:bodyPr/>
                    <a:lstStyle/>
                    <a:p>
                      <a:pPr algn="l" rtl="0" fontAlgn="ctr"/>
                      <a:r>
                        <a:rPr lang="fr-FR" b="1">
                          <a:effectLst/>
                        </a:rPr>
                        <a:t>Titre du rubrique</a:t>
                      </a:r>
                    </a:p>
                  </a:txBody>
                  <a:tcPr marL="47625" marR="47625" marT="47625" marB="47625" anchor="ctr"/>
                </a:tc>
                <a:tc>
                  <a:txBody>
                    <a:bodyPr/>
                    <a:lstStyle/>
                    <a:p>
                      <a:pPr algn="l" rtl="0" fontAlgn="ctr"/>
                      <a:r>
                        <a:rPr lang="fr-FR" b="1">
                          <a:effectLst/>
                        </a:rPr>
                        <a:t>Objectif du rubrique</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742401779"/>
                  </a:ext>
                </a:extLst>
              </a:tr>
              <a:tr h="370840">
                <a:tc>
                  <a:txBody>
                    <a:bodyPr/>
                    <a:lstStyle/>
                    <a:p>
                      <a:pPr rtl="0" fontAlgn="ctr"/>
                      <a:r>
                        <a:rPr lang="fr-FR" b="1">
                          <a:solidFill>
                            <a:schemeClr val="bg1"/>
                          </a:solidFill>
                          <a:effectLst/>
                        </a:rPr>
                        <a:t>Routes statiques</a:t>
                      </a:r>
                    </a:p>
                  </a:txBody>
                  <a:tcPr marL="47625" marR="47625" marT="47625" marB="47625" anchor="ctr">
                    <a:solidFill>
                      <a:schemeClr val="accent1"/>
                    </a:solidFill>
                  </a:tcPr>
                </a:tc>
                <a:tc>
                  <a:txBody>
                    <a:bodyPr/>
                    <a:lstStyle/>
                    <a:p>
                      <a:pPr rtl="0" fontAlgn="ctr"/>
                      <a:r>
                        <a:rPr lang="fr-FR" b="0">
                          <a:effectLst/>
                        </a:rPr>
                        <a:t>Décrire la syntaxe de commande pour les routes statiques.</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150950737"/>
                  </a:ext>
                </a:extLst>
              </a:tr>
              <a:tr h="370840">
                <a:tc>
                  <a:txBody>
                    <a:bodyPr/>
                    <a:lstStyle/>
                    <a:p>
                      <a:pPr rtl="0" fontAlgn="ctr"/>
                      <a:r>
                        <a:rPr lang="fr-FR" b="1">
                          <a:solidFill>
                            <a:schemeClr val="bg1"/>
                          </a:solidFill>
                          <a:effectLst/>
                        </a:rPr>
                        <a:t>Configuration de routes statiques IP</a:t>
                      </a:r>
                    </a:p>
                  </a:txBody>
                  <a:tcPr marL="47625" marR="47625" marT="47625" marB="47625" anchor="ctr">
                    <a:solidFill>
                      <a:schemeClr val="accent1"/>
                    </a:solidFill>
                  </a:tcPr>
                </a:tc>
                <a:tc>
                  <a:txBody>
                    <a:bodyPr/>
                    <a:lstStyle/>
                    <a:p>
                      <a:pPr rtl="0" fontAlgn="ctr"/>
                      <a:r>
                        <a:rPr lang="fr-FR" b="0">
                          <a:effectLst/>
                        </a:rPr>
                        <a:t>Configuration de routes statiques IPv4 et IPv6.</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2772085455"/>
                  </a:ext>
                </a:extLst>
              </a:tr>
              <a:tr h="370840">
                <a:tc>
                  <a:txBody>
                    <a:bodyPr/>
                    <a:lstStyle/>
                    <a:p>
                      <a:pPr rtl="0" fontAlgn="ctr"/>
                      <a:r>
                        <a:rPr lang="fr-FR" b="1">
                          <a:solidFill>
                            <a:schemeClr val="bg1"/>
                          </a:solidFill>
                          <a:effectLst/>
                        </a:rPr>
                        <a:t>Configuration de routes statiques IP par défaut</a:t>
                      </a:r>
                    </a:p>
                  </a:txBody>
                  <a:tcPr marL="47625" marR="47625" marT="47625" marB="47625" anchor="ctr">
                    <a:solidFill>
                      <a:schemeClr val="accent1"/>
                    </a:solidFill>
                  </a:tcPr>
                </a:tc>
                <a:tc>
                  <a:txBody>
                    <a:bodyPr/>
                    <a:lstStyle/>
                    <a:p>
                      <a:pPr rtl="0" fontAlgn="ctr"/>
                      <a:r>
                        <a:rPr lang="fr-FR" b="0">
                          <a:effectLst/>
                        </a:rPr>
                        <a:t>Configurer les routes statiques par défaut IPv4 et IPv6.</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228802595"/>
                  </a:ext>
                </a:extLst>
              </a:tr>
              <a:tr h="370840">
                <a:tc>
                  <a:txBody>
                    <a:bodyPr/>
                    <a:lstStyle/>
                    <a:p>
                      <a:pPr rtl="0" fontAlgn="ctr"/>
                      <a:r>
                        <a:rPr lang="fr-FR" b="1">
                          <a:solidFill>
                            <a:schemeClr val="bg1"/>
                          </a:solidFill>
                          <a:effectLst/>
                        </a:rPr>
                        <a:t>Configuration de routes statiques flottantes</a:t>
                      </a:r>
                    </a:p>
                  </a:txBody>
                  <a:tcPr marL="47625" marR="47625" marT="47625" marB="47625" anchor="ctr">
                    <a:solidFill>
                      <a:schemeClr val="accent1"/>
                    </a:solidFill>
                  </a:tcPr>
                </a:tc>
                <a:tc>
                  <a:txBody>
                    <a:bodyPr/>
                    <a:lstStyle/>
                    <a:p>
                      <a:pPr rtl="0" fontAlgn="ctr"/>
                      <a:r>
                        <a:rPr lang="fr-FR" b="0">
                          <a:effectLst/>
                        </a:rPr>
                        <a:t>Configurer une route statique flottante pour fournir une connexion de secours.</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134809945"/>
                  </a:ext>
                </a:extLst>
              </a:tr>
              <a:tr h="370840">
                <a:tc>
                  <a:txBody>
                    <a:bodyPr/>
                    <a:lstStyle/>
                    <a:p>
                      <a:pPr rtl="0" fontAlgn="ctr"/>
                      <a:r>
                        <a:rPr lang="fr-FR" b="1">
                          <a:solidFill>
                            <a:schemeClr val="bg1"/>
                          </a:solidFill>
                          <a:effectLst/>
                        </a:rPr>
                        <a:t>Configuration de routes d'hôtes statiques</a:t>
                      </a:r>
                    </a:p>
                  </a:txBody>
                  <a:tcPr marL="47625" marR="47625" marT="47625" marB="47625" anchor="ctr">
                    <a:solidFill>
                      <a:schemeClr val="accent1"/>
                    </a:solidFill>
                  </a:tcPr>
                </a:tc>
                <a:tc>
                  <a:txBody>
                    <a:bodyPr/>
                    <a:lstStyle/>
                    <a:p>
                      <a:pPr rtl="0" fontAlgn="ctr"/>
                      <a:r>
                        <a:rPr lang="fr-FR" b="0">
                          <a:effectLst/>
                        </a:rPr>
                        <a:t>Configurer des routes d'hôtes statiques IPv4 et IPv6 qui dirigent le trafic vers un hôte spécifique.</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61647342"/>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pPr rtl="0"/>
            <a:r>
              <a:rPr lang="fr-FR">
                <a:solidFill>
                  <a:schemeClr val="accent5">
                    <a:lumMod val="40000"/>
                    <a:lumOff val="60000"/>
                  </a:schemeClr>
                </a:solidFill>
              </a:rPr>
              <a:t>15.1 Routes statiques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Routes statiques</a:t>
            </a:r>
            <a:r>
              <a:rPr lang="en-US" dirty="0"/>
              <a:t/>
            </a:r>
            <a:br>
              <a:rPr lang="en-US" dirty="0"/>
            </a:br>
            <a:r>
              <a:rPr lang="fr-FR" sz="2400"/>
              <a:t>Types de routes statiques</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E680852E-0C35-4F4B-9A4F-6CBBD0823BA6}"/>
              </a:ext>
            </a:extLst>
          </p:cNvPr>
          <p:cNvSpPr>
            <a:spLocks noGrp="1"/>
          </p:cNvSpPr>
          <p:nvPr>
            <p:ph idx="1"/>
          </p:nvPr>
        </p:nvSpPr>
        <p:spPr>
          <a:xfrm>
            <a:off x="474662" y="731837"/>
            <a:ext cx="8280057" cy="3689897"/>
          </a:xfrm>
        </p:spPr>
        <p:txBody>
          <a:bodyPr/>
          <a:lstStyle/>
          <a:p>
            <a:pPr marL="0" indent="0" algn="l" rtl="0"/>
            <a:r>
              <a:rPr lang="fr-FR" sz="1600">
                <a:solidFill>
                  <a:srgbClr val="000000"/>
                </a:solidFill>
              </a:rPr>
              <a:t>Les routes statiques sont généralement implémentées sur un réseau. Cela est vrai même lorsqu'un protocole de routage dynamique est configuré. </a:t>
            </a:r>
          </a:p>
          <a:p>
            <a:pPr marL="0" indent="0" algn="l"/>
            <a:endParaRPr lang="en-US" sz="1600" dirty="0">
              <a:solidFill>
                <a:srgbClr val="000000"/>
              </a:solidFill>
            </a:endParaRPr>
          </a:p>
          <a:p>
            <a:pPr marL="0" indent="0" algn="l" rtl="0"/>
            <a:r>
              <a:rPr lang="fr-FR" sz="1600">
                <a:solidFill>
                  <a:srgbClr val="000000"/>
                </a:solidFill>
              </a:rPr>
              <a:t>Les routes statiques peuvent être configurées pour IPv4 et IPv6. Les deux protocoles prennent en charge les types de routes statiques sont:</a:t>
            </a:r>
          </a:p>
          <a:p>
            <a:pPr marL="415985" lvl="1" indent="-342900" rtl="0">
              <a:buFont typeface="Arial" panose="020B0604020202020204" pitchFamily="34" charset="0"/>
              <a:buChar char="•"/>
            </a:pPr>
            <a:r>
              <a:rPr lang="fr-FR" sz="1600">
                <a:solidFill>
                  <a:srgbClr val="000000"/>
                </a:solidFill>
              </a:rPr>
              <a:t>Route statique standard</a:t>
            </a:r>
          </a:p>
          <a:p>
            <a:pPr marL="415985" lvl="1" indent="-342900" rtl="0">
              <a:buFont typeface="Arial" panose="020B0604020202020204" pitchFamily="34" charset="0"/>
              <a:buChar char="•"/>
            </a:pPr>
            <a:r>
              <a:rPr lang="fr-FR" sz="1600">
                <a:solidFill>
                  <a:srgbClr val="000000"/>
                </a:solidFill>
              </a:rPr>
              <a:t>Route statique par défaut</a:t>
            </a:r>
          </a:p>
          <a:p>
            <a:pPr marL="415985" lvl="1" indent="-342900" rtl="0">
              <a:buFont typeface="Arial" panose="020B0604020202020204" pitchFamily="34" charset="0"/>
              <a:buChar char="•"/>
            </a:pPr>
            <a:r>
              <a:rPr lang="fr-FR" sz="1600">
                <a:solidFill>
                  <a:srgbClr val="000000"/>
                </a:solidFill>
              </a:rPr>
              <a:t>Route statique flottante</a:t>
            </a:r>
          </a:p>
          <a:p>
            <a:pPr marL="415985" lvl="1" indent="-342900" rtl="0">
              <a:buFont typeface="Arial" panose="020B0604020202020204" pitchFamily="34" charset="0"/>
              <a:buChar char="•"/>
            </a:pPr>
            <a:r>
              <a:rPr lang="fr-FR" sz="1600">
                <a:solidFill>
                  <a:srgbClr val="000000"/>
                </a:solidFill>
              </a:rPr>
              <a:t>Route statique récapitulative</a:t>
            </a:r>
          </a:p>
          <a:p>
            <a:pPr marL="0" indent="0" algn="l"/>
            <a:endParaRPr lang="en-US" sz="1600" dirty="0">
              <a:solidFill>
                <a:srgbClr val="000000"/>
              </a:solidFill>
            </a:endParaRPr>
          </a:p>
          <a:p>
            <a:pPr marL="0" indent="0" algn="l" rtl="0"/>
            <a:r>
              <a:rPr lang="fr-FR" sz="1600">
                <a:solidFill>
                  <a:srgbClr val="000000"/>
                </a:solidFill>
              </a:rPr>
              <a:t>Les routes statiques sont configurées en utilisant les commandes de configuration globale </a:t>
            </a:r>
            <a:r>
              <a:rPr lang="fr-FR" sz="1600" b="1">
                <a:solidFill>
                  <a:srgbClr val="000000"/>
                </a:solidFill>
              </a:rPr>
              <a:t>ip route</a:t>
            </a:r>
            <a:r>
              <a:rPr lang="fr-FR" sz="1600">
                <a:solidFill>
                  <a:srgbClr val="000000"/>
                </a:solidFill>
              </a:rPr>
              <a:t> et </a:t>
            </a:r>
            <a:r>
              <a:rPr lang="fr-FR" sz="1600" b="1">
                <a:solidFill>
                  <a:srgbClr val="000000"/>
                </a:solidFill>
              </a:rPr>
              <a:t>ipv6 route</a:t>
            </a:r>
            <a:r>
              <a:rPr lang="fr-FR" sz="1600">
                <a:solidFill>
                  <a:srgbClr val="000000"/>
                </a:solidFill>
              </a:rPr>
              <a:t> global configuration commands.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90684" y="128469"/>
            <a:ext cx="8345488" cy="731837"/>
          </a:xfrm>
        </p:spPr>
        <p:txBody>
          <a:bodyPr/>
          <a:lstStyle/>
          <a:p>
            <a:pPr rtl="0"/>
            <a:r>
              <a:rPr lang="fr-FR" sz="1600" dirty="0"/>
              <a:t>Routes statiques</a:t>
            </a:r>
            <a:r>
              <a:rPr lang="en-US" dirty="0"/>
              <a:t/>
            </a:r>
            <a:br>
              <a:rPr lang="en-US" dirty="0"/>
            </a:br>
            <a:r>
              <a:rPr lang="fr-FR" sz="2400" dirty="0"/>
              <a:t>Options de tronçon suivant</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00DB5D64-E56C-5149-8528-9CCE82CF7D8C}"/>
              </a:ext>
            </a:extLst>
          </p:cNvPr>
          <p:cNvSpPr>
            <a:spLocks noGrp="1"/>
          </p:cNvSpPr>
          <p:nvPr>
            <p:ph idx="1"/>
          </p:nvPr>
        </p:nvSpPr>
        <p:spPr>
          <a:xfrm>
            <a:off x="482219" y="988776"/>
            <a:ext cx="8280057" cy="3689897"/>
          </a:xfrm>
        </p:spPr>
        <p:txBody>
          <a:bodyPr/>
          <a:lstStyle/>
          <a:p>
            <a:pPr marL="0" indent="0" algn="l" rtl="0"/>
            <a:r>
              <a:rPr lang="fr-FR" sz="1600" dirty="0">
                <a:solidFill>
                  <a:srgbClr val="000000"/>
                </a:solidFill>
              </a:rPr>
              <a:t>En configurant une route statique, le tronçon suivant peut être identifié par une adresse IP, une interface de sortie, ou les deux. La manière dont la destination est spécifiée crée un des trois types de routes statiques sont :</a:t>
            </a:r>
          </a:p>
          <a:p>
            <a:pPr marL="415985" lvl="1" indent="-342900" rtl="0">
              <a:buFont typeface="Arial" panose="020B0604020202020204" pitchFamily="34" charset="0"/>
              <a:buChar char="•"/>
            </a:pPr>
            <a:r>
              <a:rPr lang="fr-FR" sz="1600" b="1" dirty="0">
                <a:solidFill>
                  <a:srgbClr val="000000"/>
                </a:solidFill>
              </a:rPr>
              <a:t>Route de tronçon suivant</a:t>
            </a:r>
            <a:r>
              <a:rPr lang="fr-FR" sz="1600" dirty="0">
                <a:solidFill>
                  <a:srgbClr val="000000"/>
                </a:solidFill>
              </a:rPr>
              <a:t> - Seule l'adresse IP du tronçon suivant est spécifiée.</a:t>
            </a:r>
          </a:p>
          <a:p>
            <a:pPr marL="415985" lvl="1" indent="-342900" rtl="0">
              <a:buFont typeface="Arial" panose="020B0604020202020204" pitchFamily="34" charset="0"/>
              <a:buChar char="•"/>
            </a:pPr>
            <a:r>
              <a:rPr lang="fr-FR" sz="1600" b="1" dirty="0">
                <a:solidFill>
                  <a:srgbClr val="000000"/>
                </a:solidFill>
              </a:rPr>
              <a:t>Route statique connectée directement</a:t>
            </a:r>
            <a:r>
              <a:rPr lang="fr-FR" sz="1600" dirty="0">
                <a:solidFill>
                  <a:srgbClr val="000000"/>
                </a:solidFill>
              </a:rPr>
              <a:t> - Seule l'interface de sortie du routeur est spécifiée</a:t>
            </a:r>
          </a:p>
          <a:p>
            <a:pPr marL="415985" lvl="1" indent="-342900" rtl="0">
              <a:buFont typeface="Arial" panose="020B0604020202020204" pitchFamily="34" charset="0"/>
              <a:buChar char="•"/>
            </a:pPr>
            <a:r>
              <a:rPr lang="fr-FR" sz="1600" b="1" dirty="0">
                <a:solidFill>
                  <a:srgbClr val="000000"/>
                </a:solidFill>
              </a:rPr>
              <a:t>Route statique entièrement spécifiée</a:t>
            </a:r>
            <a:r>
              <a:rPr lang="fr-FR" sz="1600" dirty="0">
                <a:solidFill>
                  <a:srgbClr val="000000"/>
                </a:solidFill>
              </a:rPr>
              <a:t> - l'adresse IP du tronçon suivant et l'interface de sortie sont spécifiées</a:t>
            </a:r>
          </a:p>
        </p:txBody>
      </p:sp>
    </p:spTree>
    <p:extLst>
      <p:ext uri="{BB962C8B-B14F-4D97-AF65-F5344CB8AC3E}">
        <p14:creationId xmlns:p14="http://schemas.microsoft.com/office/powerpoint/2010/main" val="252423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60456" y="173812"/>
            <a:ext cx="8345488" cy="731837"/>
          </a:xfrm>
        </p:spPr>
        <p:txBody>
          <a:bodyPr/>
          <a:lstStyle/>
          <a:p>
            <a:pPr rtl="0"/>
            <a:r>
              <a:rPr lang="fr-FR" sz="1600" dirty="0"/>
              <a:t>Routes statiques</a:t>
            </a:r>
            <a:r>
              <a:rPr lang="en-US" dirty="0"/>
              <a:t/>
            </a:r>
            <a:br>
              <a:rPr lang="en-US" dirty="0"/>
            </a:br>
            <a:r>
              <a:rPr lang="fr-FR" sz="2400" dirty="0"/>
              <a:t>Commande de route statique IPv4</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427BB757-ABE3-5B4A-BEBC-4C90901838E2}"/>
              </a:ext>
            </a:extLst>
          </p:cNvPr>
          <p:cNvSpPr>
            <a:spLocks noGrp="1"/>
          </p:cNvSpPr>
          <p:nvPr>
            <p:ph idx="1"/>
          </p:nvPr>
        </p:nvSpPr>
        <p:spPr>
          <a:xfrm>
            <a:off x="467105" y="1056789"/>
            <a:ext cx="8280057" cy="3689897"/>
          </a:xfrm>
        </p:spPr>
        <p:txBody>
          <a:bodyPr/>
          <a:lstStyle/>
          <a:p>
            <a:pPr marL="0" indent="0" algn="l" rtl="0"/>
            <a:r>
              <a:rPr lang="fr-FR" sz="1600" dirty="0">
                <a:solidFill>
                  <a:srgbClr val="000000"/>
                </a:solidFill>
              </a:rPr>
              <a:t>Les routes statiques IPv4 sont configurées à l’aide des commandes suivantes:</a:t>
            </a:r>
          </a:p>
          <a:p>
            <a:pPr marL="0" indent="0" algn="l"/>
            <a:endParaRPr lang="en-US" sz="1600" dirty="0">
              <a:solidFill>
                <a:srgbClr val="000000"/>
              </a:solidFill>
            </a:endParaRPr>
          </a:p>
          <a:p>
            <a:pPr marL="0" indent="0" algn="l" rtl="0"/>
            <a:r>
              <a:rPr lang="fr-FR" sz="1600" b="1" dirty="0">
                <a:solidFill>
                  <a:srgbClr val="000000"/>
                </a:solidFill>
                <a:latin typeface="Courier New" panose="02070309020205020404" pitchFamily="49" charset="0"/>
                <a:cs typeface="Courier New" panose="02070309020205020404" pitchFamily="49" charset="0"/>
              </a:rPr>
              <a:t>Router(config)# </a:t>
            </a:r>
            <a:r>
              <a:rPr lang="fr-FR" sz="1600" b="1" dirty="0" err="1">
                <a:solidFill>
                  <a:srgbClr val="000000"/>
                </a:solidFill>
                <a:latin typeface="Courier New" panose="02070309020205020404" pitchFamily="49" charset="0"/>
                <a:cs typeface="Courier New" panose="02070309020205020404" pitchFamily="49" charset="0"/>
              </a:rPr>
              <a:t>ip</a:t>
            </a:r>
            <a:r>
              <a:rPr lang="fr-FR" sz="1600" b="1" dirty="0">
                <a:solidFill>
                  <a:srgbClr val="000000"/>
                </a:solidFill>
                <a:latin typeface="Courier New" panose="02070309020205020404" pitchFamily="49" charset="0"/>
                <a:cs typeface="Courier New" panose="02070309020205020404" pitchFamily="49" charset="0"/>
              </a:rPr>
              <a:t> route </a:t>
            </a:r>
            <a:r>
              <a:rPr lang="fr-FR" sz="1600" i="1" dirty="0">
                <a:solidFill>
                  <a:srgbClr val="000000"/>
                </a:solidFill>
                <a:latin typeface="Courier New" panose="02070309020205020404" pitchFamily="49" charset="0"/>
                <a:cs typeface="Courier New" panose="02070309020205020404" pitchFamily="49" charset="0"/>
              </a:rPr>
              <a:t>network-</a:t>
            </a:r>
            <a:r>
              <a:rPr lang="fr-FR" sz="1600" i="1" dirty="0" err="1">
                <a:solidFill>
                  <a:srgbClr val="000000"/>
                </a:solidFill>
                <a:latin typeface="Courier New" panose="02070309020205020404" pitchFamily="49" charset="0"/>
                <a:cs typeface="Courier New" panose="02070309020205020404" pitchFamily="49" charset="0"/>
              </a:rPr>
              <a:t>address</a:t>
            </a:r>
            <a:r>
              <a:rPr lang="fr-FR" sz="1600" i="1" dirty="0">
                <a:solidFill>
                  <a:srgbClr val="000000"/>
                </a:solidFill>
                <a:latin typeface="Courier New" panose="02070309020205020404" pitchFamily="49" charset="0"/>
                <a:cs typeface="Courier New" panose="02070309020205020404" pitchFamily="49" charset="0"/>
              </a:rPr>
              <a:t> </a:t>
            </a:r>
            <a:r>
              <a:rPr lang="fr-FR" sz="1600" i="1" dirty="0" err="1">
                <a:solidFill>
                  <a:srgbClr val="000000"/>
                </a:solidFill>
                <a:latin typeface="Courier New" panose="02070309020205020404" pitchFamily="49" charset="0"/>
                <a:cs typeface="Courier New" panose="02070309020205020404" pitchFamily="49" charset="0"/>
              </a:rPr>
              <a:t>subnet-mask</a:t>
            </a:r>
            <a:r>
              <a:rPr lang="fr-FR" sz="1600" i="1" dirty="0">
                <a:solidFill>
                  <a:srgbClr val="000000"/>
                </a:solidFill>
                <a:latin typeface="Courier New" panose="02070309020205020404" pitchFamily="49" charset="0"/>
                <a:cs typeface="Courier New" panose="02070309020205020404" pitchFamily="49" charset="0"/>
              </a:rPr>
              <a:t> </a:t>
            </a:r>
            <a:r>
              <a:rPr lang="fr-FR" sz="1600" dirty="0">
                <a:solidFill>
                  <a:srgbClr val="000000"/>
                </a:solidFill>
                <a:latin typeface="Courier New" panose="02070309020205020404" pitchFamily="49" charset="0"/>
                <a:cs typeface="Courier New" panose="02070309020205020404" pitchFamily="49" charset="0"/>
              </a:rPr>
              <a:t>{ </a:t>
            </a:r>
            <a:r>
              <a:rPr lang="fr-FR" sz="1600" i="1" dirty="0" err="1">
                <a:solidFill>
                  <a:srgbClr val="000000"/>
                </a:solidFill>
                <a:latin typeface="Courier New" panose="02070309020205020404" pitchFamily="49" charset="0"/>
                <a:cs typeface="Courier New" panose="02070309020205020404" pitchFamily="49" charset="0"/>
              </a:rPr>
              <a:t>ip-address</a:t>
            </a:r>
            <a:r>
              <a:rPr lang="fr-FR" sz="1600" i="1" dirty="0">
                <a:solidFill>
                  <a:srgbClr val="000000"/>
                </a:solidFill>
                <a:latin typeface="Courier New" panose="02070309020205020404" pitchFamily="49" charset="0"/>
                <a:cs typeface="Courier New" panose="02070309020205020404" pitchFamily="49" charset="0"/>
              </a:rPr>
              <a:t> </a:t>
            </a:r>
            <a:r>
              <a:rPr lang="fr-FR" sz="1600" dirty="0">
                <a:solidFill>
                  <a:srgbClr val="000000"/>
                </a:solidFill>
                <a:latin typeface="Courier New" panose="02070309020205020404" pitchFamily="49" charset="0"/>
                <a:cs typeface="Courier New" panose="02070309020205020404" pitchFamily="49" charset="0"/>
              </a:rPr>
              <a:t>| </a:t>
            </a:r>
            <a:r>
              <a:rPr lang="fr-FR" sz="1600" i="1" dirty="0">
                <a:solidFill>
                  <a:srgbClr val="000000"/>
                </a:solidFill>
                <a:latin typeface="Courier New" panose="02070309020205020404" pitchFamily="49" charset="0"/>
                <a:cs typeface="Courier New" panose="02070309020205020404" pitchFamily="49" charset="0"/>
              </a:rPr>
              <a:t>exit-</a:t>
            </a:r>
            <a:r>
              <a:rPr lang="fr-FR" sz="1600" i="1" dirty="0" err="1">
                <a:solidFill>
                  <a:srgbClr val="000000"/>
                </a:solidFill>
                <a:latin typeface="Courier New" panose="02070309020205020404" pitchFamily="49" charset="0"/>
                <a:cs typeface="Courier New" panose="02070309020205020404" pitchFamily="49" charset="0"/>
              </a:rPr>
              <a:t>intf</a:t>
            </a:r>
            <a:r>
              <a:rPr lang="fr-FR" sz="1600" dirty="0">
                <a:solidFill>
                  <a:srgbClr val="000000"/>
                </a:solidFill>
                <a:latin typeface="Courier New" panose="02070309020205020404" pitchFamily="49" charset="0"/>
                <a:cs typeface="Courier New" panose="02070309020205020404" pitchFamily="49" charset="0"/>
              </a:rPr>
              <a:t> [</a:t>
            </a:r>
            <a:r>
              <a:rPr lang="fr-FR" sz="1600" i="1" dirty="0" err="1">
                <a:solidFill>
                  <a:srgbClr val="000000"/>
                </a:solidFill>
                <a:latin typeface="Courier New" panose="02070309020205020404" pitchFamily="49" charset="0"/>
                <a:cs typeface="Courier New" panose="02070309020205020404" pitchFamily="49" charset="0"/>
              </a:rPr>
              <a:t>ip-address</a:t>
            </a:r>
            <a:r>
              <a:rPr lang="fr-FR" sz="1600" dirty="0">
                <a:solidFill>
                  <a:srgbClr val="000000"/>
                </a:solidFill>
                <a:latin typeface="Courier New" panose="02070309020205020404" pitchFamily="49" charset="0"/>
                <a:cs typeface="Courier New" panose="02070309020205020404" pitchFamily="49" charset="0"/>
              </a:rPr>
              <a:t>]} [distance]</a:t>
            </a:r>
          </a:p>
          <a:p>
            <a:pPr marL="0" indent="0" algn="l"/>
            <a:endParaRPr lang="en-US" sz="1600" b="1" dirty="0">
              <a:solidFill>
                <a:srgbClr val="000000"/>
              </a:solidFill>
            </a:endParaRPr>
          </a:p>
          <a:p>
            <a:pPr marL="0" indent="0" algn="l" rtl="0"/>
            <a:r>
              <a:rPr lang="fr-FR" sz="1600" b="1" dirty="0">
                <a:solidFill>
                  <a:srgbClr val="000000"/>
                </a:solidFill>
              </a:rPr>
              <a:t>Remarque :</a:t>
            </a:r>
            <a:r>
              <a:rPr lang="fr-FR" sz="1600" dirty="0">
                <a:solidFill>
                  <a:srgbClr val="000000"/>
                </a:solidFill>
              </a:rPr>
              <a:t> Les paramètres </a:t>
            </a:r>
            <a:r>
              <a:rPr lang="fr-FR" sz="1600" i="1" dirty="0" err="1">
                <a:solidFill>
                  <a:srgbClr val="000000"/>
                </a:solidFill>
              </a:rPr>
              <a:t>ip-address</a:t>
            </a:r>
            <a:r>
              <a:rPr lang="fr-FR" sz="1600" dirty="0">
                <a:solidFill>
                  <a:srgbClr val="000000"/>
                </a:solidFill>
              </a:rPr>
              <a:t> , </a:t>
            </a:r>
            <a:r>
              <a:rPr lang="fr-FR" sz="1600" i="1" dirty="0">
                <a:solidFill>
                  <a:srgbClr val="000000"/>
                </a:solidFill>
              </a:rPr>
              <a:t>exit-</a:t>
            </a:r>
            <a:r>
              <a:rPr lang="fr-FR" sz="1600" i="1" dirty="0" err="1">
                <a:solidFill>
                  <a:srgbClr val="000000"/>
                </a:solidFill>
              </a:rPr>
              <a:t>intf</a:t>
            </a:r>
            <a:r>
              <a:rPr lang="fr-FR" sz="1600" dirty="0">
                <a:solidFill>
                  <a:srgbClr val="000000"/>
                </a:solidFill>
              </a:rPr>
              <a:t> ou </a:t>
            </a:r>
            <a:r>
              <a:rPr lang="fr-FR" sz="1600" i="1" dirty="0" err="1">
                <a:solidFill>
                  <a:srgbClr val="000000"/>
                </a:solidFill>
              </a:rPr>
              <a:t>ip-address</a:t>
            </a:r>
            <a:r>
              <a:rPr lang="fr-FR" sz="1600" dirty="0">
                <a:solidFill>
                  <a:srgbClr val="000000"/>
                </a:solidFill>
              </a:rPr>
              <a:t> et </a:t>
            </a:r>
            <a:r>
              <a:rPr lang="fr-FR" sz="1600" i="1" dirty="0">
                <a:solidFill>
                  <a:srgbClr val="000000"/>
                </a:solidFill>
              </a:rPr>
              <a:t>exit-</a:t>
            </a:r>
            <a:r>
              <a:rPr lang="fr-FR" sz="1600" i="1" dirty="0" err="1">
                <a:solidFill>
                  <a:srgbClr val="000000"/>
                </a:solidFill>
              </a:rPr>
              <a:t>intf</a:t>
            </a:r>
            <a:r>
              <a:rPr lang="fr-FR" sz="1600" dirty="0">
                <a:solidFill>
                  <a:srgbClr val="000000"/>
                </a:solidFill>
              </a:rPr>
              <a:t> doivent être configurés.</a:t>
            </a:r>
          </a:p>
          <a:p>
            <a:pPr marL="0" indent="0" algn="l"/>
            <a:endParaRPr lang="en-US" sz="1600" dirty="0">
              <a:solidFill>
                <a:srgbClr val="000000"/>
              </a:solidFill>
            </a:endParaRPr>
          </a:p>
        </p:txBody>
      </p:sp>
    </p:spTree>
    <p:extLst>
      <p:ext uri="{BB962C8B-B14F-4D97-AF65-F5344CB8AC3E}">
        <p14:creationId xmlns:p14="http://schemas.microsoft.com/office/powerpoint/2010/main" val="222833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68013" y="136026"/>
            <a:ext cx="8345488" cy="731837"/>
          </a:xfrm>
        </p:spPr>
        <p:txBody>
          <a:bodyPr/>
          <a:lstStyle/>
          <a:p>
            <a:pPr rtl="0"/>
            <a:r>
              <a:rPr lang="fr-FR" sz="1600" dirty="0"/>
              <a:t>Routes statiques</a:t>
            </a:r>
            <a:r>
              <a:rPr lang="en-US" dirty="0"/>
              <a:t/>
            </a:r>
            <a:br>
              <a:rPr lang="en-US" dirty="0"/>
            </a:br>
            <a:r>
              <a:rPr lang="fr-FR" sz="2400" dirty="0"/>
              <a:t>Commande de route statique IPv6</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427BB757-ABE3-5B4A-BEBC-4C90901838E2}"/>
              </a:ext>
            </a:extLst>
          </p:cNvPr>
          <p:cNvSpPr>
            <a:spLocks noGrp="1"/>
          </p:cNvSpPr>
          <p:nvPr>
            <p:ph idx="1"/>
          </p:nvPr>
        </p:nvSpPr>
        <p:spPr>
          <a:xfrm>
            <a:off x="482219" y="981219"/>
            <a:ext cx="8280057" cy="3689897"/>
          </a:xfrm>
        </p:spPr>
        <p:txBody>
          <a:bodyPr/>
          <a:lstStyle/>
          <a:p>
            <a:pPr marL="0" indent="0" algn="l" rtl="0"/>
            <a:r>
              <a:rPr lang="fr-FR" sz="1600" dirty="0">
                <a:solidFill>
                  <a:srgbClr val="000000"/>
                </a:solidFill>
              </a:rPr>
              <a:t>Les routes statiques IPv6 sont configurées à l’aide des commandes suivantes:</a:t>
            </a:r>
          </a:p>
          <a:p>
            <a:pPr marL="0" indent="0" algn="l"/>
            <a:endParaRPr lang="en-US" sz="1600" dirty="0">
              <a:solidFill>
                <a:srgbClr val="000000"/>
              </a:solidFill>
            </a:endParaRPr>
          </a:p>
          <a:p>
            <a:pPr marL="0" indent="0" algn="l" rtl="0"/>
            <a:r>
              <a:rPr lang="fr-FR" sz="1600" b="1" dirty="0">
                <a:solidFill>
                  <a:srgbClr val="000000"/>
                </a:solidFill>
                <a:latin typeface="Courier New" panose="02070309020205020404" pitchFamily="49" charset="0"/>
                <a:cs typeface="Courier New" panose="02070309020205020404" pitchFamily="49" charset="0"/>
              </a:rPr>
              <a:t>Routeur (config) # ipv6 route </a:t>
            </a:r>
            <a:r>
              <a:rPr lang="fr-FR" sz="1600" i="1" dirty="0">
                <a:solidFill>
                  <a:srgbClr val="000000"/>
                </a:solidFill>
                <a:latin typeface="Courier New" panose="02070309020205020404" pitchFamily="49" charset="0"/>
                <a:cs typeface="Courier New" panose="02070309020205020404" pitchFamily="49" charset="0"/>
              </a:rPr>
              <a:t>ipv6-prefix/</a:t>
            </a:r>
            <a:r>
              <a:rPr lang="fr-FR" sz="1600" i="1" dirty="0" err="1">
                <a:solidFill>
                  <a:srgbClr val="000000"/>
                </a:solidFill>
                <a:latin typeface="Courier New" panose="02070309020205020404" pitchFamily="49" charset="0"/>
                <a:cs typeface="Courier New" panose="02070309020205020404" pitchFamily="49" charset="0"/>
              </a:rPr>
              <a:t>prefix-length</a:t>
            </a:r>
            <a:r>
              <a:rPr lang="fr-FR" sz="1600" i="1" dirty="0">
                <a:solidFill>
                  <a:srgbClr val="000000"/>
                </a:solidFill>
                <a:latin typeface="Courier New" panose="02070309020205020404" pitchFamily="49" charset="0"/>
                <a:cs typeface="Courier New" panose="02070309020205020404" pitchFamily="49" charset="0"/>
              </a:rPr>
              <a:t> </a:t>
            </a:r>
            <a:r>
              <a:rPr lang="fr-FR" sz="1600" dirty="0">
                <a:solidFill>
                  <a:srgbClr val="000000"/>
                </a:solidFill>
                <a:latin typeface="Courier New" panose="02070309020205020404" pitchFamily="49" charset="0"/>
                <a:cs typeface="Courier New" panose="02070309020205020404" pitchFamily="49" charset="0"/>
              </a:rPr>
              <a:t>{ </a:t>
            </a:r>
            <a:r>
              <a:rPr lang="fr-FR" sz="1600" i="1" dirty="0">
                <a:solidFill>
                  <a:srgbClr val="000000"/>
                </a:solidFill>
                <a:latin typeface="Courier New" panose="02070309020205020404" pitchFamily="49" charset="0"/>
                <a:cs typeface="Courier New" panose="02070309020205020404" pitchFamily="49" charset="0"/>
              </a:rPr>
              <a:t>ipv6-address </a:t>
            </a:r>
            <a:r>
              <a:rPr lang="fr-FR" sz="1600" dirty="0">
                <a:solidFill>
                  <a:srgbClr val="000000"/>
                </a:solidFill>
                <a:latin typeface="Courier New" panose="02070309020205020404" pitchFamily="49" charset="0"/>
                <a:cs typeface="Courier New" panose="02070309020205020404" pitchFamily="49" charset="0"/>
              </a:rPr>
              <a:t>| </a:t>
            </a:r>
            <a:r>
              <a:rPr lang="fr-FR" sz="1600" i="1" dirty="0">
                <a:solidFill>
                  <a:srgbClr val="000000"/>
                </a:solidFill>
                <a:latin typeface="Courier New" panose="02070309020205020404" pitchFamily="49" charset="0"/>
                <a:cs typeface="Courier New" panose="02070309020205020404" pitchFamily="49" charset="0"/>
              </a:rPr>
              <a:t>exit-</a:t>
            </a:r>
            <a:r>
              <a:rPr lang="fr-FR" sz="1600" i="1" dirty="0" err="1">
                <a:solidFill>
                  <a:srgbClr val="000000"/>
                </a:solidFill>
                <a:latin typeface="Courier New" panose="02070309020205020404" pitchFamily="49" charset="0"/>
                <a:cs typeface="Courier New" panose="02070309020205020404" pitchFamily="49" charset="0"/>
              </a:rPr>
              <a:t>intf</a:t>
            </a:r>
            <a:r>
              <a:rPr lang="fr-FR" sz="1600" dirty="0">
                <a:solidFill>
                  <a:srgbClr val="000000"/>
                </a:solidFill>
                <a:latin typeface="Courier New" panose="02070309020205020404" pitchFamily="49" charset="0"/>
                <a:cs typeface="Courier New" panose="02070309020205020404" pitchFamily="49" charset="0"/>
              </a:rPr>
              <a:t> [ </a:t>
            </a:r>
            <a:r>
              <a:rPr lang="fr-FR" sz="1600" i="1" dirty="0">
                <a:solidFill>
                  <a:srgbClr val="000000"/>
                </a:solidFill>
                <a:latin typeface="Courier New" panose="02070309020205020404" pitchFamily="49" charset="0"/>
                <a:cs typeface="Courier New" panose="02070309020205020404" pitchFamily="49" charset="0"/>
              </a:rPr>
              <a:t>ipv6-address</a:t>
            </a:r>
            <a:r>
              <a:rPr lang="fr-FR" sz="1600" dirty="0">
                <a:solidFill>
                  <a:srgbClr val="000000"/>
                </a:solidFill>
                <a:latin typeface="Courier New" panose="02070309020205020404" pitchFamily="49" charset="0"/>
                <a:cs typeface="Courier New" panose="02070309020205020404" pitchFamily="49" charset="0"/>
              </a:rPr>
              <a:t>]} [ </a:t>
            </a:r>
            <a:r>
              <a:rPr lang="fr-FR" sz="1600" i="1" dirty="0">
                <a:solidFill>
                  <a:srgbClr val="000000"/>
                </a:solidFill>
                <a:latin typeface="Courier New" panose="02070309020205020404" pitchFamily="49" charset="0"/>
                <a:cs typeface="Courier New" panose="02070309020205020404" pitchFamily="49" charset="0"/>
              </a:rPr>
              <a:t>distance</a:t>
            </a:r>
            <a:r>
              <a:rPr lang="fr-FR" sz="1600" dirty="0">
                <a:solidFill>
                  <a:srgbClr val="000000"/>
                </a:solidFill>
                <a:latin typeface="Courier New" panose="02070309020205020404" pitchFamily="49" charset="0"/>
                <a:cs typeface="Courier New" panose="02070309020205020404" pitchFamily="49" charset="0"/>
              </a:rPr>
              <a:t>] </a:t>
            </a:r>
          </a:p>
          <a:p>
            <a:pPr marL="0" indent="0" algn="l"/>
            <a:endParaRPr lang="en-US" sz="1600" dirty="0">
              <a:solidFill>
                <a:srgbClr val="000000"/>
              </a:solidFill>
            </a:endParaRPr>
          </a:p>
          <a:p>
            <a:pPr marL="0" indent="0" algn="l" rtl="0"/>
            <a:r>
              <a:rPr lang="fr-FR" sz="1600" dirty="0">
                <a:solidFill>
                  <a:srgbClr val="000000"/>
                </a:solidFill>
              </a:rPr>
              <a:t>La plupart des paramètres sont identiques à la version IPv4 de la commande.</a:t>
            </a:r>
          </a:p>
          <a:p>
            <a:pPr marL="0" indent="0" algn="l"/>
            <a:endParaRPr lang="en-US" sz="1600" dirty="0">
              <a:solidFill>
                <a:srgbClr val="000000"/>
              </a:solidFill>
            </a:endParaRPr>
          </a:p>
        </p:txBody>
      </p:sp>
    </p:spTree>
    <p:extLst>
      <p:ext uri="{BB962C8B-B14F-4D97-AF65-F5344CB8AC3E}">
        <p14:creationId xmlns:p14="http://schemas.microsoft.com/office/powerpoint/2010/main" val="212828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60456" y="90684"/>
            <a:ext cx="8345488" cy="731837"/>
          </a:xfrm>
        </p:spPr>
        <p:txBody>
          <a:bodyPr/>
          <a:lstStyle/>
          <a:p>
            <a:pPr rtl="0"/>
            <a:r>
              <a:rPr lang="fr-FR" sz="1600" dirty="0"/>
              <a:t>Routes statiques</a:t>
            </a:r>
            <a:r>
              <a:rPr lang="en-US" dirty="0"/>
              <a:t/>
            </a:r>
            <a:br>
              <a:rPr lang="en-US" dirty="0"/>
            </a:br>
            <a:r>
              <a:rPr lang="fr-FR" sz="2400" dirty="0"/>
              <a:t>Topologie à double pile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DA263C3E-248B-C448-A19A-F1E905FEFE14}"/>
              </a:ext>
            </a:extLst>
          </p:cNvPr>
          <p:cNvSpPr>
            <a:spLocks noGrp="1"/>
          </p:cNvSpPr>
          <p:nvPr>
            <p:ph idx="1"/>
          </p:nvPr>
        </p:nvSpPr>
        <p:spPr>
          <a:xfrm>
            <a:off x="474662" y="731838"/>
            <a:ext cx="8280057" cy="669124"/>
          </a:xfrm>
        </p:spPr>
        <p:txBody>
          <a:bodyPr/>
          <a:lstStyle/>
          <a:p>
            <a:pPr marL="0" indent="0" algn="l" rtl="0"/>
            <a:r>
              <a:rPr lang="fr-FR" sz="1600">
                <a:solidFill>
                  <a:srgbClr val="000000"/>
                </a:solidFill>
              </a:rPr>
              <a:t>La figure montre une topologie de réseau à double pile. Actuellement, aucune route statique n'est configurée pour IPv4 ou IPv6.</a:t>
            </a:r>
          </a:p>
        </p:txBody>
      </p:sp>
      <p:pic>
        <p:nvPicPr>
          <p:cNvPr id="7" name="Picture 6">
            <a:extLst>
              <a:ext uri="{FF2B5EF4-FFF2-40B4-BE49-F238E27FC236}">
                <a16:creationId xmlns:a16="http://schemas.microsoft.com/office/drawing/2014/main" xmlns:c15="http://schemas.microsoft.com/office/drawing/2012/chart" xmlns:c="http://schemas.openxmlformats.org/drawingml/2006/chart" xmlns="" id="{34D2682A-BA5F-8B45-ABAD-A5D56985140B}"/>
              </a:ext>
            </a:extLst>
          </p:cNvPr>
          <p:cNvPicPr>
            <a:picLocks noChangeAspect="1"/>
          </p:cNvPicPr>
          <p:nvPr/>
        </p:nvPicPr>
        <p:blipFill>
          <a:blip r:embed="rId3"/>
          <a:stretch>
            <a:fillRect/>
          </a:stretch>
        </p:blipFill>
        <p:spPr>
          <a:xfrm>
            <a:off x="1566931" y="1386948"/>
            <a:ext cx="6010137" cy="3439706"/>
          </a:xfrm>
          <a:prstGeom prst="rect">
            <a:avLst/>
          </a:prstGeom>
        </p:spPr>
      </p:pic>
    </p:spTree>
    <p:extLst>
      <p:ext uri="{BB962C8B-B14F-4D97-AF65-F5344CB8AC3E}">
        <p14:creationId xmlns:p14="http://schemas.microsoft.com/office/powerpoint/2010/main" val="286299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Routes statiques</a:t>
            </a:r>
            <a:r>
              <a:rPr lang="en-US" dirty="0"/>
              <a:t/>
            </a:r>
            <a:br>
              <a:rPr lang="en-US" dirty="0"/>
            </a:br>
            <a:r>
              <a:rPr lang="fr-FR" sz="2400"/>
              <a:t>Tables de routage initiales d'IPv6</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DA263C3E-248B-C448-A19A-F1E905FEFE14}"/>
              </a:ext>
            </a:extLst>
          </p:cNvPr>
          <p:cNvSpPr>
            <a:spLocks noGrp="1"/>
          </p:cNvSpPr>
          <p:nvPr>
            <p:ph idx="1"/>
          </p:nvPr>
        </p:nvSpPr>
        <p:spPr>
          <a:xfrm>
            <a:off x="474662" y="731837"/>
            <a:ext cx="8280057" cy="995363"/>
          </a:xfrm>
        </p:spPr>
        <p:txBody>
          <a:bodyPr/>
          <a:lstStyle/>
          <a:p>
            <a:pPr marL="342900" indent="-342900" algn="l" rtl="0">
              <a:buFont typeface="Arial" panose="020B0604020202020204" pitchFamily="34" charset="0"/>
              <a:buChar char="•"/>
            </a:pPr>
            <a:r>
              <a:rPr lang="fr-FR" sz="1600" dirty="0">
                <a:solidFill>
                  <a:srgbClr val="000000"/>
                </a:solidFill>
              </a:rPr>
              <a:t>Chaque routeur comprend des entrées uniquement pour les réseaux directement connectés et les adresses locales associées.</a:t>
            </a:r>
          </a:p>
          <a:p>
            <a:pPr marL="342900" indent="-342900" algn="l" rtl="0">
              <a:buFont typeface="Arial" panose="020B0604020202020204" pitchFamily="34" charset="0"/>
              <a:buChar char="•"/>
            </a:pPr>
            <a:r>
              <a:rPr lang="fr-FR" sz="1600" dirty="0">
                <a:solidFill>
                  <a:srgbClr val="000000"/>
                </a:solidFill>
              </a:rPr>
              <a:t>R1 peut envoyer une requête </a:t>
            </a:r>
            <a:r>
              <a:rPr lang="fr-FR" sz="1600" dirty="0" err="1">
                <a:solidFill>
                  <a:srgbClr val="000000"/>
                </a:solidFill>
              </a:rPr>
              <a:t>ping</a:t>
            </a:r>
            <a:r>
              <a:rPr lang="fr-FR" sz="1600" dirty="0">
                <a:solidFill>
                  <a:srgbClr val="000000"/>
                </a:solidFill>
              </a:rPr>
              <a:t> à R2, mais ne peut pas envoyer une requête </a:t>
            </a:r>
            <a:r>
              <a:rPr lang="fr-FR" sz="1600" dirty="0" err="1">
                <a:solidFill>
                  <a:srgbClr val="000000"/>
                </a:solidFill>
              </a:rPr>
              <a:t>ping</a:t>
            </a:r>
            <a:r>
              <a:rPr lang="fr-FR" sz="1600" dirty="0">
                <a:solidFill>
                  <a:srgbClr val="000000"/>
                </a:solidFill>
              </a:rPr>
              <a:t> au réseau local de R3</a:t>
            </a:r>
          </a:p>
        </p:txBody>
      </p:sp>
      <p:sp>
        <p:nvSpPr>
          <p:cNvPr id="6" name="TextBox 5">
            <a:extLst>
              <a:ext uri="{FF2B5EF4-FFF2-40B4-BE49-F238E27FC236}">
                <a16:creationId xmlns:a16="http://schemas.microsoft.com/office/drawing/2014/main" xmlns:c15="http://schemas.microsoft.com/office/drawing/2012/chart" xmlns:c="http://schemas.openxmlformats.org/drawingml/2006/chart" xmlns="" id="{CD39965C-C098-D542-B99B-4E5B6245A3BC}"/>
              </a:ext>
            </a:extLst>
          </p:cNvPr>
          <p:cNvSpPr txBox="1"/>
          <p:nvPr/>
        </p:nvSpPr>
        <p:spPr>
          <a:xfrm>
            <a:off x="308665" y="1955863"/>
            <a:ext cx="8446054" cy="2677656"/>
          </a:xfrm>
          <a:prstGeom prst="rect">
            <a:avLst/>
          </a:prstGeom>
          <a:solidFill>
            <a:srgbClr val="000000"/>
          </a:solidFill>
        </p:spPr>
        <p:txBody>
          <a:bodyPr wrap="square" rtlCol="0">
            <a:spAutoFit/>
          </a:bodyPr>
          <a:lstStyle/>
          <a:p>
            <a:pPr rtl="0"/>
            <a:r>
              <a:rPr lang="fr-FR" sz="1050" dirty="0">
                <a:solidFill>
                  <a:schemeClr val="bg1"/>
                </a:solidFill>
                <a:latin typeface="Courier New" panose="02070309020205020404" pitchFamily="49" charset="0"/>
                <a:cs typeface="Courier New" panose="02070309020205020404" pitchFamily="49" charset="0"/>
              </a:rPr>
              <a:t>R1# </a:t>
            </a:r>
            <a:r>
              <a:rPr lang="fr-FR" sz="1050" b="1" dirty="0">
                <a:solidFill>
                  <a:srgbClr val="FFFF00"/>
                </a:solidFill>
                <a:latin typeface="Courier New" panose="02070309020205020404" pitchFamily="49" charset="0"/>
                <a:cs typeface="Courier New" panose="02070309020205020404" pitchFamily="49" charset="0"/>
              </a:rPr>
              <a:t>show </a:t>
            </a:r>
            <a:r>
              <a:rPr lang="fr-FR" sz="1050" b="1" dirty="0" err="1">
                <a:solidFill>
                  <a:srgbClr val="FFFF00"/>
                </a:solidFill>
                <a:latin typeface="Courier New" panose="02070309020205020404" pitchFamily="49" charset="0"/>
                <a:cs typeface="Courier New" panose="02070309020205020404" pitchFamily="49" charset="0"/>
              </a:rPr>
              <a:t>ip</a:t>
            </a:r>
            <a:r>
              <a:rPr lang="fr-FR" sz="1050" b="1" dirty="0">
                <a:solidFill>
                  <a:srgbClr val="FFFF00"/>
                </a:solidFill>
                <a:latin typeface="Courier New" panose="02070309020205020404" pitchFamily="49" charset="0"/>
                <a:cs typeface="Courier New" panose="02070309020205020404" pitchFamily="49" charset="0"/>
              </a:rPr>
              <a:t> route | </a:t>
            </a:r>
            <a:r>
              <a:rPr lang="fr-FR" sz="1050" b="1" dirty="0" err="1">
                <a:solidFill>
                  <a:srgbClr val="FFFF00"/>
                </a:solidFill>
                <a:latin typeface="Courier New" panose="02070309020205020404" pitchFamily="49" charset="0"/>
                <a:cs typeface="Courier New" panose="02070309020205020404" pitchFamily="49" charset="0"/>
              </a:rPr>
              <a:t>begin</a:t>
            </a:r>
            <a:r>
              <a:rPr lang="fr-FR" sz="1050" b="1" dirty="0">
                <a:solidFill>
                  <a:srgbClr val="FFFF00"/>
                </a:solidFill>
                <a:latin typeface="Courier New" panose="02070309020205020404" pitchFamily="49" charset="0"/>
                <a:cs typeface="Courier New" panose="02070309020205020404" pitchFamily="49" charset="0"/>
              </a:rPr>
              <a:t> Gateway </a:t>
            </a:r>
          </a:p>
          <a:p>
            <a:pPr rtl="0"/>
            <a:r>
              <a:rPr lang="fr-FR" sz="1050" dirty="0">
                <a:solidFill>
                  <a:schemeClr val="bg1"/>
                </a:solidFill>
                <a:latin typeface="Courier New" panose="02070309020205020404" pitchFamily="49" charset="0"/>
                <a:cs typeface="Courier New" panose="02070309020205020404" pitchFamily="49" charset="0"/>
              </a:rPr>
              <a:t>Gateway of last </a:t>
            </a:r>
            <a:r>
              <a:rPr lang="fr-FR" sz="1050" dirty="0" err="1">
                <a:solidFill>
                  <a:schemeClr val="bg1"/>
                </a:solidFill>
                <a:latin typeface="Courier New" panose="02070309020205020404" pitchFamily="49" charset="0"/>
                <a:cs typeface="Courier New" panose="02070309020205020404" pitchFamily="49" charset="0"/>
              </a:rPr>
              <a:t>resort</a:t>
            </a:r>
            <a:r>
              <a:rPr lang="fr-FR" sz="1050" dirty="0">
                <a:solidFill>
                  <a:schemeClr val="bg1"/>
                </a:solidFill>
                <a:latin typeface="Courier New" panose="02070309020205020404" pitchFamily="49" charset="0"/>
                <a:cs typeface="Courier New" panose="02070309020205020404" pitchFamily="49" charset="0"/>
              </a:rPr>
              <a:t> </a:t>
            </a:r>
            <a:r>
              <a:rPr lang="fr-FR" sz="1050" dirty="0" err="1">
                <a:solidFill>
                  <a:schemeClr val="bg1"/>
                </a:solidFill>
                <a:latin typeface="Courier New" panose="02070309020205020404" pitchFamily="49" charset="0"/>
                <a:cs typeface="Courier New" panose="02070309020205020404" pitchFamily="49" charset="0"/>
              </a:rPr>
              <a:t>is</a:t>
            </a:r>
            <a:r>
              <a:rPr lang="fr-FR" sz="1050" dirty="0">
                <a:solidFill>
                  <a:schemeClr val="bg1"/>
                </a:solidFill>
                <a:latin typeface="Courier New" panose="02070309020205020404" pitchFamily="49" charset="0"/>
                <a:cs typeface="Courier New" panose="02070309020205020404" pitchFamily="49" charset="0"/>
              </a:rPr>
              <a:t> not set </a:t>
            </a:r>
          </a:p>
          <a:p>
            <a:pPr rtl="0"/>
            <a:r>
              <a:rPr lang="fr-FR" sz="1050" dirty="0">
                <a:solidFill>
                  <a:schemeClr val="bg1"/>
                </a:solidFill>
                <a:latin typeface="Courier New" panose="02070309020205020404" pitchFamily="49" charset="0"/>
                <a:cs typeface="Courier New" panose="02070309020205020404" pitchFamily="49" charset="0"/>
              </a:rPr>
              <a:t>    172.16.0.0/16 </a:t>
            </a:r>
            <a:r>
              <a:rPr lang="fr-FR" sz="1050" dirty="0" err="1">
                <a:solidFill>
                  <a:schemeClr val="bg1"/>
                </a:solidFill>
                <a:latin typeface="Courier New" panose="02070309020205020404" pitchFamily="49" charset="0"/>
                <a:cs typeface="Courier New" panose="02070309020205020404" pitchFamily="49" charset="0"/>
              </a:rPr>
              <a:t>is</a:t>
            </a:r>
            <a:r>
              <a:rPr lang="fr-FR" sz="1050" dirty="0">
                <a:solidFill>
                  <a:schemeClr val="bg1"/>
                </a:solidFill>
                <a:latin typeface="Courier New" panose="02070309020205020404" pitchFamily="49" charset="0"/>
                <a:cs typeface="Courier New" panose="02070309020205020404" pitchFamily="49" charset="0"/>
              </a:rPr>
              <a:t> </a:t>
            </a:r>
            <a:r>
              <a:rPr lang="fr-FR" sz="1050" dirty="0" err="1">
                <a:solidFill>
                  <a:schemeClr val="bg1"/>
                </a:solidFill>
                <a:latin typeface="Courier New" panose="02070309020205020404" pitchFamily="49" charset="0"/>
                <a:cs typeface="Courier New" panose="02070309020205020404" pitchFamily="49" charset="0"/>
              </a:rPr>
              <a:t>variably</a:t>
            </a:r>
            <a:r>
              <a:rPr lang="fr-FR" sz="1050" dirty="0">
                <a:solidFill>
                  <a:schemeClr val="bg1"/>
                </a:solidFill>
                <a:latin typeface="Courier New" panose="02070309020205020404" pitchFamily="49" charset="0"/>
                <a:cs typeface="Courier New" panose="02070309020205020404" pitchFamily="49" charset="0"/>
              </a:rPr>
              <a:t> </a:t>
            </a:r>
            <a:r>
              <a:rPr lang="fr-FR" sz="1050" dirty="0" err="1">
                <a:solidFill>
                  <a:schemeClr val="bg1"/>
                </a:solidFill>
                <a:latin typeface="Courier New" panose="02070309020205020404" pitchFamily="49" charset="0"/>
                <a:cs typeface="Courier New" panose="02070309020205020404" pitchFamily="49" charset="0"/>
              </a:rPr>
              <a:t>subnetted</a:t>
            </a:r>
            <a:r>
              <a:rPr lang="fr-FR" sz="1050" dirty="0">
                <a:solidFill>
                  <a:schemeClr val="bg1"/>
                </a:solidFill>
                <a:latin typeface="Courier New" panose="02070309020205020404" pitchFamily="49" charset="0"/>
                <a:cs typeface="Courier New" panose="02070309020205020404" pitchFamily="49" charset="0"/>
              </a:rPr>
              <a:t>, 4 </a:t>
            </a:r>
            <a:r>
              <a:rPr lang="fr-FR" sz="1050" dirty="0" err="1">
                <a:solidFill>
                  <a:schemeClr val="bg1"/>
                </a:solidFill>
                <a:latin typeface="Courier New" panose="02070309020205020404" pitchFamily="49" charset="0"/>
                <a:cs typeface="Courier New" panose="02070309020205020404" pitchFamily="49" charset="0"/>
              </a:rPr>
              <a:t>subnets</a:t>
            </a:r>
            <a:r>
              <a:rPr lang="fr-FR" sz="1050" dirty="0">
                <a:solidFill>
                  <a:schemeClr val="bg1"/>
                </a:solidFill>
                <a:latin typeface="Courier New" panose="02070309020205020404" pitchFamily="49" charset="0"/>
                <a:cs typeface="Courier New" panose="02070309020205020404" pitchFamily="49" charset="0"/>
              </a:rPr>
              <a:t>, 2 </a:t>
            </a:r>
            <a:r>
              <a:rPr lang="fr-FR" sz="1050" dirty="0" err="1">
                <a:solidFill>
                  <a:schemeClr val="bg1"/>
                </a:solidFill>
                <a:latin typeface="Courier New" panose="02070309020205020404" pitchFamily="49" charset="0"/>
                <a:cs typeface="Courier New" panose="02070309020205020404" pitchFamily="49" charset="0"/>
              </a:rPr>
              <a:t>masks</a:t>
            </a:r>
            <a:r>
              <a:rPr lang="fr-FR" sz="1050" dirty="0">
                <a:solidFill>
                  <a:schemeClr val="bg1"/>
                </a:solidFill>
                <a:latin typeface="Courier New" panose="02070309020205020404" pitchFamily="49" charset="0"/>
                <a:cs typeface="Courier New" panose="02070309020205020404" pitchFamily="49" charset="0"/>
              </a:rPr>
              <a:t> </a:t>
            </a:r>
          </a:p>
          <a:p>
            <a:pPr rtl="0"/>
            <a:r>
              <a:rPr lang="fr-FR" sz="1050" dirty="0">
                <a:solidFill>
                  <a:schemeClr val="bg1"/>
                </a:solidFill>
                <a:latin typeface="Courier New" panose="02070309020205020404" pitchFamily="49" charset="0"/>
                <a:cs typeface="Courier New" panose="02070309020205020404" pitchFamily="49" charset="0"/>
              </a:rPr>
              <a:t>C 172.16.2.0/24 </a:t>
            </a:r>
            <a:r>
              <a:rPr lang="fr-FR" sz="1050" dirty="0" err="1">
                <a:solidFill>
                  <a:schemeClr val="bg1"/>
                </a:solidFill>
                <a:latin typeface="Courier New" panose="02070309020205020404" pitchFamily="49" charset="0"/>
                <a:cs typeface="Courier New" panose="02070309020205020404" pitchFamily="49" charset="0"/>
              </a:rPr>
              <a:t>is</a:t>
            </a:r>
            <a:r>
              <a:rPr lang="fr-FR" sz="1050" dirty="0">
                <a:solidFill>
                  <a:schemeClr val="bg1"/>
                </a:solidFill>
                <a:latin typeface="Courier New" panose="02070309020205020404" pitchFamily="49" charset="0"/>
                <a:cs typeface="Courier New" panose="02070309020205020404" pitchFamily="49" charset="0"/>
              </a:rPr>
              <a:t> </a:t>
            </a:r>
            <a:r>
              <a:rPr lang="fr-FR" sz="1050" dirty="0" err="1">
                <a:solidFill>
                  <a:schemeClr val="bg1"/>
                </a:solidFill>
                <a:latin typeface="Courier New" panose="02070309020205020404" pitchFamily="49" charset="0"/>
                <a:cs typeface="Courier New" panose="02070309020205020404" pitchFamily="49" charset="0"/>
              </a:rPr>
              <a:t>directly</a:t>
            </a:r>
            <a:r>
              <a:rPr lang="fr-FR" sz="1050" dirty="0">
                <a:solidFill>
                  <a:schemeClr val="bg1"/>
                </a:solidFill>
                <a:latin typeface="Courier New" panose="02070309020205020404" pitchFamily="49" charset="0"/>
                <a:cs typeface="Courier New" panose="02070309020205020404" pitchFamily="49" charset="0"/>
              </a:rPr>
              <a:t> </a:t>
            </a:r>
            <a:r>
              <a:rPr lang="fr-FR" sz="1050" dirty="0" err="1">
                <a:solidFill>
                  <a:schemeClr val="bg1"/>
                </a:solidFill>
                <a:latin typeface="Courier New" panose="02070309020205020404" pitchFamily="49" charset="0"/>
                <a:cs typeface="Courier New" panose="02070309020205020404" pitchFamily="49" charset="0"/>
              </a:rPr>
              <a:t>connected</a:t>
            </a:r>
            <a:r>
              <a:rPr lang="fr-FR" sz="1050" dirty="0">
                <a:solidFill>
                  <a:schemeClr val="bg1"/>
                </a:solidFill>
                <a:latin typeface="Courier New" panose="02070309020205020404" pitchFamily="49" charset="0"/>
                <a:cs typeface="Courier New" panose="02070309020205020404" pitchFamily="49" charset="0"/>
              </a:rPr>
              <a:t>, Serial0/1/0 </a:t>
            </a:r>
          </a:p>
          <a:p>
            <a:pPr rtl="0"/>
            <a:r>
              <a:rPr lang="fr-FR" sz="1050" dirty="0">
                <a:solidFill>
                  <a:schemeClr val="bg1"/>
                </a:solidFill>
                <a:latin typeface="Courier New" panose="02070309020205020404" pitchFamily="49" charset="0"/>
                <a:cs typeface="Courier New" panose="02070309020205020404" pitchFamily="49" charset="0"/>
              </a:rPr>
              <a:t>L 172.16.2.1/32 </a:t>
            </a:r>
            <a:r>
              <a:rPr lang="fr-FR" sz="1050" dirty="0" err="1">
                <a:solidFill>
                  <a:schemeClr val="bg1"/>
                </a:solidFill>
                <a:latin typeface="Courier New" panose="02070309020205020404" pitchFamily="49" charset="0"/>
                <a:cs typeface="Courier New" panose="02070309020205020404" pitchFamily="49" charset="0"/>
              </a:rPr>
              <a:t>is</a:t>
            </a:r>
            <a:r>
              <a:rPr lang="fr-FR" sz="1050" dirty="0">
                <a:solidFill>
                  <a:schemeClr val="bg1"/>
                </a:solidFill>
                <a:latin typeface="Courier New" panose="02070309020205020404" pitchFamily="49" charset="0"/>
                <a:cs typeface="Courier New" panose="02070309020205020404" pitchFamily="49" charset="0"/>
              </a:rPr>
              <a:t> </a:t>
            </a:r>
            <a:r>
              <a:rPr lang="fr-FR" sz="1050" dirty="0" err="1">
                <a:solidFill>
                  <a:schemeClr val="bg1"/>
                </a:solidFill>
                <a:latin typeface="Courier New" panose="02070309020205020404" pitchFamily="49" charset="0"/>
                <a:cs typeface="Courier New" panose="02070309020205020404" pitchFamily="49" charset="0"/>
              </a:rPr>
              <a:t>directly</a:t>
            </a:r>
            <a:r>
              <a:rPr lang="fr-FR" sz="1050" dirty="0">
                <a:solidFill>
                  <a:schemeClr val="bg1"/>
                </a:solidFill>
                <a:latin typeface="Courier New" panose="02070309020205020404" pitchFamily="49" charset="0"/>
                <a:cs typeface="Courier New" panose="02070309020205020404" pitchFamily="49" charset="0"/>
              </a:rPr>
              <a:t> </a:t>
            </a:r>
            <a:r>
              <a:rPr lang="fr-FR" sz="1050" dirty="0" err="1">
                <a:solidFill>
                  <a:schemeClr val="bg1"/>
                </a:solidFill>
                <a:latin typeface="Courier New" panose="02070309020205020404" pitchFamily="49" charset="0"/>
                <a:cs typeface="Courier New" panose="02070309020205020404" pitchFamily="49" charset="0"/>
              </a:rPr>
              <a:t>connected</a:t>
            </a:r>
            <a:r>
              <a:rPr lang="fr-FR" sz="1050" dirty="0">
                <a:solidFill>
                  <a:schemeClr val="bg1"/>
                </a:solidFill>
                <a:latin typeface="Courier New" panose="02070309020205020404" pitchFamily="49" charset="0"/>
                <a:cs typeface="Courier New" panose="02070309020205020404" pitchFamily="49" charset="0"/>
              </a:rPr>
              <a:t>, Serial0/1/0 </a:t>
            </a:r>
          </a:p>
          <a:p>
            <a:pPr rtl="0"/>
            <a:r>
              <a:rPr lang="fr-FR" sz="1050" dirty="0">
                <a:solidFill>
                  <a:schemeClr val="bg1"/>
                </a:solidFill>
                <a:latin typeface="Courier New" panose="02070309020205020404" pitchFamily="49" charset="0"/>
                <a:cs typeface="Courier New" panose="02070309020205020404" pitchFamily="49" charset="0"/>
              </a:rPr>
              <a:t>C 172.16.3.0/24 </a:t>
            </a:r>
            <a:r>
              <a:rPr lang="fr-FR" sz="1050" dirty="0" err="1">
                <a:solidFill>
                  <a:schemeClr val="bg1"/>
                </a:solidFill>
                <a:latin typeface="Courier New" panose="02070309020205020404" pitchFamily="49" charset="0"/>
                <a:cs typeface="Courier New" panose="02070309020205020404" pitchFamily="49" charset="0"/>
              </a:rPr>
              <a:t>is</a:t>
            </a:r>
            <a:r>
              <a:rPr lang="fr-FR" sz="1050" dirty="0">
                <a:solidFill>
                  <a:schemeClr val="bg1"/>
                </a:solidFill>
                <a:latin typeface="Courier New" panose="02070309020205020404" pitchFamily="49" charset="0"/>
                <a:cs typeface="Courier New" panose="02070309020205020404" pitchFamily="49" charset="0"/>
              </a:rPr>
              <a:t> </a:t>
            </a:r>
            <a:r>
              <a:rPr lang="fr-FR" sz="1050" dirty="0" err="1">
                <a:solidFill>
                  <a:schemeClr val="bg1"/>
                </a:solidFill>
                <a:latin typeface="Courier New" panose="02070309020205020404" pitchFamily="49" charset="0"/>
                <a:cs typeface="Courier New" panose="02070309020205020404" pitchFamily="49" charset="0"/>
              </a:rPr>
              <a:t>directly</a:t>
            </a:r>
            <a:r>
              <a:rPr lang="fr-FR" sz="1050" dirty="0">
                <a:solidFill>
                  <a:schemeClr val="bg1"/>
                </a:solidFill>
                <a:latin typeface="Courier New" panose="02070309020205020404" pitchFamily="49" charset="0"/>
                <a:cs typeface="Courier New" panose="02070309020205020404" pitchFamily="49" charset="0"/>
              </a:rPr>
              <a:t> </a:t>
            </a:r>
            <a:r>
              <a:rPr lang="fr-FR" sz="1050" dirty="0" err="1">
                <a:solidFill>
                  <a:schemeClr val="bg1"/>
                </a:solidFill>
                <a:latin typeface="Courier New" panose="02070309020205020404" pitchFamily="49" charset="0"/>
                <a:cs typeface="Courier New" panose="02070309020205020404" pitchFamily="49" charset="0"/>
              </a:rPr>
              <a:t>connected</a:t>
            </a:r>
            <a:r>
              <a:rPr lang="fr-FR" sz="1050" dirty="0">
                <a:solidFill>
                  <a:schemeClr val="bg1"/>
                </a:solidFill>
                <a:latin typeface="Courier New" panose="02070309020205020404" pitchFamily="49" charset="0"/>
                <a:cs typeface="Courier New" panose="02070309020205020404" pitchFamily="49" charset="0"/>
              </a:rPr>
              <a:t>, GigabitEthernet0/0/0 </a:t>
            </a:r>
          </a:p>
          <a:p>
            <a:pPr rtl="0"/>
            <a:r>
              <a:rPr lang="fr-FR" sz="1050" dirty="0">
                <a:solidFill>
                  <a:schemeClr val="bg1"/>
                </a:solidFill>
                <a:latin typeface="Courier New" panose="02070309020205020404" pitchFamily="49" charset="0"/>
                <a:cs typeface="Courier New" panose="02070309020205020404" pitchFamily="49" charset="0"/>
              </a:rPr>
              <a:t>L 172.16.3.1/32 </a:t>
            </a:r>
            <a:r>
              <a:rPr lang="fr-FR" sz="1050" dirty="0" err="1">
                <a:solidFill>
                  <a:schemeClr val="bg1"/>
                </a:solidFill>
                <a:latin typeface="Courier New" panose="02070309020205020404" pitchFamily="49" charset="0"/>
                <a:cs typeface="Courier New" panose="02070309020205020404" pitchFamily="49" charset="0"/>
              </a:rPr>
              <a:t>is</a:t>
            </a:r>
            <a:r>
              <a:rPr lang="fr-FR" sz="1050" dirty="0">
                <a:solidFill>
                  <a:schemeClr val="bg1"/>
                </a:solidFill>
                <a:latin typeface="Courier New" panose="02070309020205020404" pitchFamily="49" charset="0"/>
                <a:cs typeface="Courier New" panose="02070309020205020404" pitchFamily="49" charset="0"/>
              </a:rPr>
              <a:t> </a:t>
            </a:r>
            <a:r>
              <a:rPr lang="fr-FR" sz="1050" dirty="0" err="1">
                <a:solidFill>
                  <a:schemeClr val="bg1"/>
                </a:solidFill>
                <a:latin typeface="Courier New" panose="02070309020205020404" pitchFamily="49" charset="0"/>
                <a:cs typeface="Courier New" panose="02070309020205020404" pitchFamily="49" charset="0"/>
              </a:rPr>
              <a:t>directly</a:t>
            </a:r>
            <a:r>
              <a:rPr lang="fr-FR" sz="1050" dirty="0">
                <a:solidFill>
                  <a:schemeClr val="bg1"/>
                </a:solidFill>
                <a:latin typeface="Courier New" panose="02070309020205020404" pitchFamily="49" charset="0"/>
                <a:cs typeface="Courier New" panose="02070309020205020404" pitchFamily="49" charset="0"/>
              </a:rPr>
              <a:t> </a:t>
            </a:r>
            <a:r>
              <a:rPr lang="fr-FR" sz="1050" dirty="0" err="1">
                <a:solidFill>
                  <a:schemeClr val="bg1"/>
                </a:solidFill>
                <a:latin typeface="Courier New" panose="02070309020205020404" pitchFamily="49" charset="0"/>
                <a:cs typeface="Courier New" panose="02070309020205020404" pitchFamily="49" charset="0"/>
              </a:rPr>
              <a:t>connected</a:t>
            </a:r>
            <a:r>
              <a:rPr lang="fr-FR" sz="1050" dirty="0">
                <a:solidFill>
                  <a:schemeClr val="bg1"/>
                </a:solidFill>
                <a:latin typeface="Courier New" panose="02070309020205020404" pitchFamily="49" charset="0"/>
                <a:cs typeface="Courier New" panose="02070309020205020404" pitchFamily="49" charset="0"/>
              </a:rPr>
              <a:t>, GigabitEthernet0/0/0 </a:t>
            </a:r>
          </a:p>
          <a:p>
            <a:pPr rtl="0"/>
            <a:r>
              <a:rPr lang="fr-FR" sz="1050" dirty="0">
                <a:solidFill>
                  <a:schemeClr val="bg1"/>
                </a:solidFill>
                <a:latin typeface="Courier New" panose="02070309020205020404" pitchFamily="49" charset="0"/>
                <a:cs typeface="Courier New" panose="02070309020205020404" pitchFamily="49" charset="0"/>
              </a:rPr>
              <a:t>R1#</a:t>
            </a:r>
          </a:p>
          <a:p>
            <a:pPr rtl="0"/>
            <a:r>
              <a:rPr lang="fr-FR" sz="1050" dirty="0">
                <a:solidFill>
                  <a:schemeClr val="bg1"/>
                </a:solidFill>
                <a:latin typeface="Courier New" panose="02070309020205020404" pitchFamily="49" charset="0"/>
                <a:cs typeface="Courier New" panose="02070309020205020404" pitchFamily="49" charset="0"/>
              </a:rPr>
              <a:t>R1# </a:t>
            </a:r>
            <a:r>
              <a:rPr lang="fr-FR" sz="1050" b="1" dirty="0" err="1">
                <a:solidFill>
                  <a:srgbClr val="FFFF00"/>
                </a:solidFill>
                <a:latin typeface="Courier New" panose="02070309020205020404" pitchFamily="49" charset="0"/>
                <a:cs typeface="Courier New" panose="02070309020205020404" pitchFamily="49" charset="0"/>
              </a:rPr>
              <a:t>ping</a:t>
            </a:r>
            <a:r>
              <a:rPr lang="fr-FR" sz="1050" b="1" dirty="0">
                <a:solidFill>
                  <a:srgbClr val="FFFF00"/>
                </a:solidFill>
                <a:latin typeface="Courier New" panose="02070309020205020404" pitchFamily="49" charset="0"/>
                <a:cs typeface="Courier New" panose="02070309020205020404" pitchFamily="49" charset="0"/>
              </a:rPr>
              <a:t> 172.16.2.2 </a:t>
            </a:r>
          </a:p>
          <a:p>
            <a:pPr rtl="0"/>
            <a:r>
              <a:rPr lang="fr-FR" sz="1050" dirty="0">
                <a:solidFill>
                  <a:schemeClr val="bg1"/>
                </a:solidFill>
                <a:latin typeface="Courier New" panose="02070309020205020404" pitchFamily="49" charset="0"/>
                <a:cs typeface="Courier New" panose="02070309020205020404" pitchFamily="49" charset="0"/>
              </a:rPr>
              <a:t>Type escape </a:t>
            </a:r>
            <a:r>
              <a:rPr lang="fr-FR" sz="1050" dirty="0" err="1">
                <a:solidFill>
                  <a:schemeClr val="bg1"/>
                </a:solidFill>
                <a:latin typeface="Courier New" panose="02070309020205020404" pitchFamily="49" charset="0"/>
                <a:cs typeface="Courier New" panose="02070309020205020404" pitchFamily="49" charset="0"/>
              </a:rPr>
              <a:t>sequence</a:t>
            </a:r>
            <a:r>
              <a:rPr lang="fr-FR" sz="1050" dirty="0">
                <a:solidFill>
                  <a:schemeClr val="bg1"/>
                </a:solidFill>
                <a:latin typeface="Courier New" panose="02070309020205020404" pitchFamily="49" charset="0"/>
                <a:cs typeface="Courier New" panose="02070309020205020404" pitchFamily="49" charset="0"/>
              </a:rPr>
              <a:t> to </a:t>
            </a:r>
            <a:r>
              <a:rPr lang="fr-FR" sz="1050" dirty="0" err="1">
                <a:solidFill>
                  <a:schemeClr val="bg1"/>
                </a:solidFill>
                <a:latin typeface="Courier New" panose="02070309020205020404" pitchFamily="49" charset="0"/>
                <a:cs typeface="Courier New" panose="02070309020205020404" pitchFamily="49" charset="0"/>
              </a:rPr>
              <a:t>abort</a:t>
            </a:r>
            <a:r>
              <a:rPr lang="fr-FR" sz="1050" dirty="0">
                <a:solidFill>
                  <a:schemeClr val="bg1"/>
                </a:solidFill>
                <a:latin typeface="Courier New" panose="02070309020205020404" pitchFamily="49" charset="0"/>
                <a:cs typeface="Courier New" panose="02070309020205020404" pitchFamily="49" charset="0"/>
              </a:rPr>
              <a:t>. </a:t>
            </a:r>
            <a:r>
              <a:rPr lang="fr-FR" sz="1050" dirty="0" err="1">
                <a:solidFill>
                  <a:schemeClr val="bg1"/>
                </a:solidFill>
                <a:latin typeface="Courier New" panose="02070309020205020404" pitchFamily="49" charset="0"/>
                <a:cs typeface="Courier New" panose="02070309020205020404" pitchFamily="49" charset="0"/>
              </a:rPr>
              <a:t>Sending</a:t>
            </a:r>
            <a:r>
              <a:rPr lang="fr-FR" sz="1050" dirty="0">
                <a:solidFill>
                  <a:schemeClr val="bg1"/>
                </a:solidFill>
                <a:latin typeface="Courier New" panose="02070309020205020404" pitchFamily="49" charset="0"/>
                <a:cs typeface="Courier New" panose="02070309020205020404" pitchFamily="49" charset="0"/>
              </a:rPr>
              <a:t> 5, 100-byte ICMP Echos to 172.16.2.2, timeout </a:t>
            </a:r>
            <a:r>
              <a:rPr lang="fr-FR" sz="1050" dirty="0" err="1">
                <a:solidFill>
                  <a:schemeClr val="bg1"/>
                </a:solidFill>
                <a:latin typeface="Courier New" panose="02070309020205020404" pitchFamily="49" charset="0"/>
                <a:cs typeface="Courier New" panose="02070309020205020404" pitchFamily="49" charset="0"/>
              </a:rPr>
              <a:t>is</a:t>
            </a:r>
            <a:r>
              <a:rPr lang="fr-FR" sz="1050" dirty="0">
                <a:solidFill>
                  <a:schemeClr val="bg1"/>
                </a:solidFill>
                <a:latin typeface="Courier New" panose="02070309020205020404" pitchFamily="49" charset="0"/>
                <a:cs typeface="Courier New" panose="02070309020205020404" pitchFamily="49" charset="0"/>
              </a:rPr>
              <a:t> 2 seconds: </a:t>
            </a:r>
          </a:p>
          <a:p>
            <a:pPr rtl="0"/>
            <a:r>
              <a:rPr lang="fr-FR" sz="1050" dirty="0">
                <a:solidFill>
                  <a:schemeClr val="bg1"/>
                </a:solidFill>
                <a:latin typeface="Courier New" panose="02070309020205020404" pitchFamily="49" charset="0"/>
                <a:cs typeface="Courier New" panose="02070309020205020404" pitchFamily="49" charset="0"/>
              </a:rPr>
              <a:t>!!!!!</a:t>
            </a:r>
          </a:p>
          <a:p>
            <a:pPr rtl="0"/>
            <a:r>
              <a:rPr lang="fr-FR" sz="1050" dirty="0" err="1">
                <a:solidFill>
                  <a:schemeClr val="bg1"/>
                </a:solidFill>
                <a:latin typeface="Courier New" panose="02070309020205020404" pitchFamily="49" charset="0"/>
                <a:cs typeface="Courier New" panose="02070309020205020404" pitchFamily="49" charset="0"/>
              </a:rPr>
              <a:t>Success</a:t>
            </a:r>
            <a:r>
              <a:rPr lang="fr-FR" sz="1050" dirty="0">
                <a:solidFill>
                  <a:schemeClr val="bg1"/>
                </a:solidFill>
                <a:latin typeface="Courier New" panose="02070309020205020404" pitchFamily="49" charset="0"/>
                <a:cs typeface="Courier New" panose="02070309020205020404" pitchFamily="49" charset="0"/>
              </a:rPr>
              <a:t> rate </a:t>
            </a:r>
            <a:r>
              <a:rPr lang="fr-FR" sz="1050" dirty="0" err="1">
                <a:solidFill>
                  <a:schemeClr val="bg1"/>
                </a:solidFill>
                <a:latin typeface="Courier New" panose="02070309020205020404" pitchFamily="49" charset="0"/>
                <a:cs typeface="Courier New" panose="02070309020205020404" pitchFamily="49" charset="0"/>
              </a:rPr>
              <a:t>is</a:t>
            </a:r>
            <a:r>
              <a:rPr lang="fr-FR" sz="1050" dirty="0">
                <a:solidFill>
                  <a:schemeClr val="bg1"/>
                </a:solidFill>
                <a:latin typeface="Courier New" panose="02070309020205020404" pitchFamily="49" charset="0"/>
                <a:cs typeface="Courier New" panose="02070309020205020404" pitchFamily="49" charset="0"/>
              </a:rPr>
              <a:t> 100 percent (5/5)</a:t>
            </a:r>
          </a:p>
          <a:p>
            <a:pPr rtl="0"/>
            <a:r>
              <a:rPr lang="fr-FR" sz="1050" dirty="0">
                <a:solidFill>
                  <a:schemeClr val="bg1"/>
                </a:solidFill>
                <a:latin typeface="Courier New" panose="02070309020205020404" pitchFamily="49" charset="0"/>
                <a:cs typeface="Courier New" panose="02070309020205020404" pitchFamily="49" charset="0"/>
              </a:rPr>
              <a:t>R1# </a:t>
            </a:r>
            <a:r>
              <a:rPr lang="fr-FR" sz="1050" b="1" dirty="0" err="1">
                <a:solidFill>
                  <a:srgbClr val="FFFF00"/>
                </a:solidFill>
                <a:latin typeface="Courier New" panose="02070309020205020404" pitchFamily="49" charset="0"/>
                <a:cs typeface="Courier New" panose="02070309020205020404" pitchFamily="49" charset="0"/>
              </a:rPr>
              <a:t>ping</a:t>
            </a:r>
            <a:r>
              <a:rPr lang="fr-FR" sz="1050" b="1" dirty="0">
                <a:solidFill>
                  <a:srgbClr val="FFFF00"/>
                </a:solidFill>
                <a:latin typeface="Courier New" panose="02070309020205020404" pitchFamily="49" charset="0"/>
                <a:cs typeface="Courier New" panose="02070309020205020404" pitchFamily="49" charset="0"/>
              </a:rPr>
              <a:t> 192.168.2.1 </a:t>
            </a:r>
          </a:p>
          <a:p>
            <a:pPr rtl="0"/>
            <a:r>
              <a:rPr lang="fr-FR" sz="1050" dirty="0">
                <a:solidFill>
                  <a:schemeClr val="bg1"/>
                </a:solidFill>
                <a:latin typeface="Courier New" panose="02070309020205020404" pitchFamily="49" charset="0"/>
                <a:cs typeface="Courier New" panose="02070309020205020404" pitchFamily="49" charset="0"/>
              </a:rPr>
              <a:t>Type escape </a:t>
            </a:r>
            <a:r>
              <a:rPr lang="fr-FR" sz="1050" dirty="0" err="1">
                <a:solidFill>
                  <a:schemeClr val="bg1"/>
                </a:solidFill>
                <a:latin typeface="Courier New" panose="02070309020205020404" pitchFamily="49" charset="0"/>
                <a:cs typeface="Courier New" panose="02070309020205020404" pitchFamily="49" charset="0"/>
              </a:rPr>
              <a:t>sequence</a:t>
            </a:r>
            <a:r>
              <a:rPr lang="fr-FR" sz="1050" dirty="0">
                <a:solidFill>
                  <a:schemeClr val="bg1"/>
                </a:solidFill>
                <a:latin typeface="Courier New" panose="02070309020205020404" pitchFamily="49" charset="0"/>
                <a:cs typeface="Courier New" panose="02070309020205020404" pitchFamily="49" charset="0"/>
              </a:rPr>
              <a:t> to </a:t>
            </a:r>
            <a:r>
              <a:rPr lang="fr-FR" sz="1050" dirty="0" err="1">
                <a:solidFill>
                  <a:schemeClr val="bg1"/>
                </a:solidFill>
                <a:latin typeface="Courier New" panose="02070309020205020404" pitchFamily="49" charset="0"/>
                <a:cs typeface="Courier New" panose="02070309020205020404" pitchFamily="49" charset="0"/>
              </a:rPr>
              <a:t>abort</a:t>
            </a:r>
            <a:r>
              <a:rPr lang="fr-FR" sz="1050" dirty="0">
                <a:solidFill>
                  <a:schemeClr val="bg1"/>
                </a:solidFill>
                <a:latin typeface="Courier New" panose="02070309020205020404" pitchFamily="49" charset="0"/>
                <a:cs typeface="Courier New" panose="02070309020205020404" pitchFamily="49" charset="0"/>
              </a:rPr>
              <a:t>. </a:t>
            </a:r>
            <a:r>
              <a:rPr lang="fr-FR" sz="1050" dirty="0" err="1">
                <a:solidFill>
                  <a:schemeClr val="bg1"/>
                </a:solidFill>
                <a:latin typeface="Courier New" panose="02070309020205020404" pitchFamily="49" charset="0"/>
                <a:cs typeface="Courier New" panose="02070309020205020404" pitchFamily="49" charset="0"/>
              </a:rPr>
              <a:t>Sending</a:t>
            </a:r>
            <a:r>
              <a:rPr lang="fr-FR" sz="1050" dirty="0">
                <a:solidFill>
                  <a:schemeClr val="bg1"/>
                </a:solidFill>
                <a:latin typeface="Courier New" panose="02070309020205020404" pitchFamily="49" charset="0"/>
                <a:cs typeface="Courier New" panose="02070309020205020404" pitchFamily="49" charset="0"/>
              </a:rPr>
              <a:t> 5, 100-byte ICMP Echos to 192.168.2.1, timeout </a:t>
            </a:r>
            <a:r>
              <a:rPr lang="fr-FR" sz="1050" dirty="0" err="1">
                <a:solidFill>
                  <a:schemeClr val="bg1"/>
                </a:solidFill>
                <a:latin typeface="Courier New" panose="02070309020205020404" pitchFamily="49" charset="0"/>
                <a:cs typeface="Courier New" panose="02070309020205020404" pitchFamily="49" charset="0"/>
              </a:rPr>
              <a:t>is</a:t>
            </a:r>
            <a:r>
              <a:rPr lang="fr-FR" sz="1050" dirty="0">
                <a:solidFill>
                  <a:schemeClr val="bg1"/>
                </a:solidFill>
                <a:latin typeface="Courier New" panose="02070309020205020404" pitchFamily="49" charset="0"/>
                <a:cs typeface="Courier New" panose="02070309020205020404" pitchFamily="49" charset="0"/>
              </a:rPr>
              <a:t> 2 seconds: ..... </a:t>
            </a:r>
          </a:p>
          <a:p>
            <a:pPr rtl="0"/>
            <a:r>
              <a:rPr lang="fr-FR" sz="1050" dirty="0" err="1">
                <a:solidFill>
                  <a:schemeClr val="bg1"/>
                </a:solidFill>
                <a:latin typeface="Courier New" panose="02070309020205020404" pitchFamily="49" charset="0"/>
                <a:cs typeface="Courier New" panose="02070309020205020404" pitchFamily="49" charset="0"/>
              </a:rPr>
              <a:t>Success</a:t>
            </a:r>
            <a:r>
              <a:rPr lang="fr-FR" sz="1050" dirty="0">
                <a:solidFill>
                  <a:schemeClr val="bg1"/>
                </a:solidFill>
                <a:latin typeface="Courier New" panose="02070309020205020404" pitchFamily="49" charset="0"/>
                <a:cs typeface="Courier New" panose="02070309020205020404" pitchFamily="49" charset="0"/>
              </a:rPr>
              <a:t> rate </a:t>
            </a:r>
            <a:r>
              <a:rPr lang="fr-FR" sz="1050" dirty="0" err="1">
                <a:solidFill>
                  <a:schemeClr val="bg1"/>
                </a:solidFill>
                <a:latin typeface="Courier New" panose="02070309020205020404" pitchFamily="49" charset="0"/>
                <a:cs typeface="Courier New" panose="02070309020205020404" pitchFamily="49" charset="0"/>
              </a:rPr>
              <a:t>is</a:t>
            </a:r>
            <a:r>
              <a:rPr lang="fr-FR" sz="1050" dirty="0">
                <a:solidFill>
                  <a:schemeClr val="bg1"/>
                </a:solidFill>
                <a:latin typeface="Courier New" panose="02070309020205020404" pitchFamily="49" charset="0"/>
                <a:cs typeface="Courier New" panose="02070309020205020404" pitchFamily="49" charset="0"/>
              </a:rPr>
              <a:t> 0 percent (0/5)</a:t>
            </a:r>
          </a:p>
        </p:txBody>
      </p:sp>
    </p:spTree>
    <p:extLst>
      <p:ext uri="{BB962C8B-B14F-4D97-AF65-F5344CB8AC3E}">
        <p14:creationId xmlns:p14="http://schemas.microsoft.com/office/powerpoint/2010/main" val="313951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Routes statiques</a:t>
            </a:r>
            <a:r>
              <a:rPr lang="en-US" dirty="0"/>
              <a:t/>
            </a:r>
            <a:br>
              <a:rPr lang="en-US" dirty="0"/>
            </a:br>
            <a:r>
              <a:rPr lang="fr-FR" sz="2400"/>
              <a:t>Tables de routage initiales d'IPv6</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DA263C3E-248B-C448-A19A-F1E905FEFE14}"/>
              </a:ext>
            </a:extLst>
          </p:cNvPr>
          <p:cNvSpPr>
            <a:spLocks noGrp="1"/>
          </p:cNvSpPr>
          <p:nvPr>
            <p:ph idx="1"/>
          </p:nvPr>
        </p:nvSpPr>
        <p:spPr>
          <a:xfrm>
            <a:off x="474662" y="618482"/>
            <a:ext cx="8280057" cy="500063"/>
          </a:xfrm>
        </p:spPr>
        <p:txBody>
          <a:bodyPr/>
          <a:lstStyle/>
          <a:p>
            <a:pPr marL="342900" indent="-342900" algn="l" rtl="0">
              <a:buFont typeface="Arial" panose="020B0604020202020204" pitchFamily="34" charset="0"/>
              <a:buChar char="•"/>
            </a:pPr>
            <a:r>
              <a:rPr lang="fr-FR" sz="1400" dirty="0">
                <a:solidFill>
                  <a:srgbClr val="000000"/>
                </a:solidFill>
              </a:rPr>
              <a:t>Chaque routeur comprend des entrées uniquement pour les réseaux directement connectés et les adresses locales associées.</a:t>
            </a:r>
          </a:p>
          <a:p>
            <a:pPr marL="342900" indent="-342900" algn="l" rtl="0">
              <a:buFont typeface="Arial" panose="020B0604020202020204" pitchFamily="34" charset="0"/>
              <a:buChar char="•"/>
            </a:pPr>
            <a:r>
              <a:rPr lang="fr-FR" sz="1400" dirty="0">
                <a:solidFill>
                  <a:srgbClr val="000000"/>
                </a:solidFill>
              </a:rPr>
              <a:t>R1 peut envoyer une requête </a:t>
            </a:r>
            <a:r>
              <a:rPr lang="fr-FR" sz="1400" dirty="0" err="1">
                <a:solidFill>
                  <a:srgbClr val="000000"/>
                </a:solidFill>
              </a:rPr>
              <a:t>ping</a:t>
            </a:r>
            <a:r>
              <a:rPr lang="fr-FR" sz="1400" dirty="0">
                <a:solidFill>
                  <a:srgbClr val="000000"/>
                </a:solidFill>
              </a:rPr>
              <a:t> à R2, mais ne peut pas envoyer une requête </a:t>
            </a:r>
            <a:r>
              <a:rPr lang="fr-FR" sz="1400" dirty="0" err="1">
                <a:solidFill>
                  <a:srgbClr val="000000"/>
                </a:solidFill>
              </a:rPr>
              <a:t>ping</a:t>
            </a:r>
            <a:r>
              <a:rPr lang="fr-FR" sz="1400" dirty="0">
                <a:solidFill>
                  <a:srgbClr val="000000"/>
                </a:solidFill>
              </a:rPr>
              <a:t> au réseau local de R3</a:t>
            </a:r>
          </a:p>
        </p:txBody>
      </p:sp>
      <p:sp>
        <p:nvSpPr>
          <p:cNvPr id="6" name="TextBox 5">
            <a:extLst>
              <a:ext uri="{FF2B5EF4-FFF2-40B4-BE49-F238E27FC236}">
                <a16:creationId xmlns:a16="http://schemas.microsoft.com/office/drawing/2014/main" xmlns:c15="http://schemas.microsoft.com/office/drawing/2012/chart" xmlns:c="http://schemas.openxmlformats.org/drawingml/2006/chart" xmlns="" id="{CD39965C-C098-D542-B99B-4E5B6245A3BC}"/>
              </a:ext>
            </a:extLst>
          </p:cNvPr>
          <p:cNvSpPr txBox="1"/>
          <p:nvPr/>
        </p:nvSpPr>
        <p:spPr>
          <a:xfrm>
            <a:off x="785930" y="1600694"/>
            <a:ext cx="7602367" cy="3477875"/>
          </a:xfrm>
          <a:prstGeom prst="rect">
            <a:avLst/>
          </a:prstGeom>
          <a:solidFill>
            <a:srgbClr val="000000"/>
          </a:solidFill>
        </p:spPr>
        <p:txBody>
          <a:bodyPr wrap="square" rtlCol="0">
            <a:spAutoFit/>
          </a:bodyPr>
          <a:lstStyle/>
          <a:p>
            <a:pPr rtl="0"/>
            <a:r>
              <a:rPr lang="fr-FR" sz="1000" dirty="0">
                <a:solidFill>
                  <a:schemeClr val="bg1"/>
                </a:solidFill>
                <a:latin typeface="Courier New" panose="02070309020205020404" pitchFamily="49" charset="0"/>
                <a:cs typeface="Courier New" panose="02070309020205020404" pitchFamily="49" charset="0"/>
              </a:rPr>
              <a:t>R1# </a:t>
            </a:r>
            <a:r>
              <a:rPr lang="fr-FR" sz="1000" b="1" dirty="0">
                <a:solidFill>
                  <a:srgbClr val="FFFF00"/>
                </a:solidFill>
                <a:latin typeface="Courier New" panose="02070309020205020404" pitchFamily="49" charset="0"/>
                <a:cs typeface="Courier New" panose="02070309020205020404" pitchFamily="49" charset="0"/>
              </a:rPr>
              <a:t>show ipv6 route | </a:t>
            </a:r>
            <a:r>
              <a:rPr lang="fr-FR" sz="1000" b="1" dirty="0" err="1">
                <a:solidFill>
                  <a:srgbClr val="FFFF00"/>
                </a:solidFill>
                <a:latin typeface="Courier New" panose="02070309020205020404" pitchFamily="49" charset="0"/>
                <a:cs typeface="Courier New" panose="02070309020205020404" pitchFamily="49" charset="0"/>
              </a:rPr>
              <a:t>begin</a:t>
            </a:r>
            <a:r>
              <a:rPr lang="fr-FR" sz="1000" b="1" dirty="0">
                <a:solidFill>
                  <a:srgbClr val="FFFF00"/>
                </a:solidFill>
                <a:latin typeface="Courier New" panose="02070309020205020404" pitchFamily="49" charset="0"/>
                <a:cs typeface="Courier New" panose="02070309020205020404" pitchFamily="49" charset="0"/>
              </a:rPr>
              <a:t> C </a:t>
            </a:r>
          </a:p>
          <a:p>
            <a:pPr rtl="0"/>
            <a:r>
              <a:rPr lang="fr-FR" sz="1000" dirty="0">
                <a:solidFill>
                  <a:schemeClr val="bg1"/>
                </a:solidFill>
                <a:latin typeface="Courier New" panose="02070309020205020404" pitchFamily="49" charset="0"/>
                <a:cs typeface="Courier New" panose="02070309020205020404" pitchFamily="49" charset="0"/>
              </a:rPr>
              <a:t>C 2001:DB8:ACAD:2::/64 [0/0] </a:t>
            </a:r>
          </a:p>
          <a:p>
            <a:pPr rtl="0"/>
            <a:r>
              <a:rPr lang="fr-FR" sz="1000" dirty="0">
                <a:solidFill>
                  <a:schemeClr val="bg1"/>
                </a:solidFill>
                <a:latin typeface="Courier New" panose="02070309020205020404" pitchFamily="49" charset="0"/>
                <a:cs typeface="Courier New" panose="02070309020205020404" pitchFamily="49" charset="0"/>
              </a:rPr>
              <a:t>	via Serial0/1/0, </a:t>
            </a:r>
            <a:r>
              <a:rPr lang="fr-FR" sz="1000" dirty="0" err="1">
                <a:solidFill>
                  <a:schemeClr val="bg1"/>
                </a:solidFill>
                <a:latin typeface="Courier New" panose="02070309020205020404" pitchFamily="49" charset="0"/>
                <a:cs typeface="Courier New" panose="02070309020205020404" pitchFamily="49" charset="0"/>
              </a:rPr>
              <a:t>directly</a:t>
            </a:r>
            <a:r>
              <a:rPr lang="fr-FR" sz="1000" dirty="0">
                <a:solidFill>
                  <a:schemeClr val="bg1"/>
                </a:solidFill>
                <a:latin typeface="Courier New" panose="02070309020205020404" pitchFamily="49" charset="0"/>
                <a:cs typeface="Courier New" panose="02070309020205020404" pitchFamily="49" charset="0"/>
              </a:rPr>
              <a:t> </a:t>
            </a:r>
            <a:r>
              <a:rPr lang="fr-FR" sz="1000" dirty="0" err="1">
                <a:solidFill>
                  <a:schemeClr val="bg1"/>
                </a:solidFill>
                <a:latin typeface="Courier New" panose="02070309020205020404" pitchFamily="49" charset="0"/>
                <a:cs typeface="Courier New" panose="02070309020205020404" pitchFamily="49" charset="0"/>
              </a:rPr>
              <a:t>connected</a:t>
            </a:r>
            <a:r>
              <a:rPr lang="fr-FR" sz="1000" dirty="0">
                <a:solidFill>
                  <a:schemeClr val="bg1"/>
                </a:solidFill>
                <a:latin typeface="Courier New" panose="02070309020205020404" pitchFamily="49" charset="0"/>
                <a:cs typeface="Courier New" panose="02070309020205020404" pitchFamily="49" charset="0"/>
              </a:rPr>
              <a:t> </a:t>
            </a:r>
          </a:p>
          <a:p>
            <a:pPr rtl="0"/>
            <a:r>
              <a:rPr lang="fr-FR" sz="1000" dirty="0">
                <a:solidFill>
                  <a:schemeClr val="bg1"/>
                </a:solidFill>
                <a:latin typeface="Courier New" panose="02070309020205020404" pitchFamily="49" charset="0"/>
                <a:cs typeface="Courier New" panose="02070309020205020404" pitchFamily="49" charset="0"/>
              </a:rPr>
              <a:t>L 2001:DB8:ACAD:2::1/128 [0/0] </a:t>
            </a:r>
          </a:p>
          <a:p>
            <a:pPr rtl="0"/>
            <a:r>
              <a:rPr lang="fr-FR" sz="1000" dirty="0">
                <a:solidFill>
                  <a:schemeClr val="bg1"/>
                </a:solidFill>
                <a:latin typeface="Courier New" panose="02070309020205020404" pitchFamily="49" charset="0"/>
                <a:cs typeface="Courier New" panose="02070309020205020404" pitchFamily="49" charset="0"/>
              </a:rPr>
              <a:t>	via Serial0/1/0, </a:t>
            </a:r>
            <a:r>
              <a:rPr lang="fr-FR" sz="1000" dirty="0" err="1">
                <a:solidFill>
                  <a:schemeClr val="bg1"/>
                </a:solidFill>
                <a:latin typeface="Courier New" panose="02070309020205020404" pitchFamily="49" charset="0"/>
                <a:cs typeface="Courier New" panose="02070309020205020404" pitchFamily="49" charset="0"/>
              </a:rPr>
              <a:t>receive</a:t>
            </a:r>
            <a:r>
              <a:rPr lang="fr-FR" sz="1000" dirty="0">
                <a:solidFill>
                  <a:schemeClr val="bg1"/>
                </a:solidFill>
                <a:latin typeface="Courier New" panose="02070309020205020404" pitchFamily="49" charset="0"/>
                <a:cs typeface="Courier New" panose="02070309020205020404" pitchFamily="49" charset="0"/>
              </a:rPr>
              <a:t> </a:t>
            </a:r>
          </a:p>
          <a:p>
            <a:pPr rtl="0"/>
            <a:r>
              <a:rPr lang="fr-FR" sz="1000" dirty="0">
                <a:solidFill>
                  <a:schemeClr val="bg1"/>
                </a:solidFill>
                <a:latin typeface="Courier New" panose="02070309020205020404" pitchFamily="49" charset="0"/>
                <a:cs typeface="Courier New" panose="02070309020205020404" pitchFamily="49" charset="0"/>
              </a:rPr>
              <a:t>C 2001:DB8:ACAD:3::/64 [0/0] </a:t>
            </a:r>
          </a:p>
          <a:p>
            <a:pPr rtl="0"/>
            <a:r>
              <a:rPr lang="fr-FR" sz="1000" dirty="0">
                <a:solidFill>
                  <a:schemeClr val="bg1"/>
                </a:solidFill>
                <a:latin typeface="Courier New" panose="02070309020205020404" pitchFamily="49" charset="0"/>
                <a:cs typeface="Courier New" panose="02070309020205020404" pitchFamily="49" charset="0"/>
              </a:rPr>
              <a:t>	via GigabitEthernet0/0/0, </a:t>
            </a:r>
            <a:r>
              <a:rPr lang="fr-FR" sz="1000" dirty="0" err="1">
                <a:solidFill>
                  <a:schemeClr val="bg1"/>
                </a:solidFill>
                <a:latin typeface="Courier New" panose="02070309020205020404" pitchFamily="49" charset="0"/>
                <a:cs typeface="Courier New" panose="02070309020205020404" pitchFamily="49" charset="0"/>
              </a:rPr>
              <a:t>directly</a:t>
            </a:r>
            <a:r>
              <a:rPr lang="fr-FR" sz="1000" dirty="0">
                <a:solidFill>
                  <a:schemeClr val="bg1"/>
                </a:solidFill>
                <a:latin typeface="Courier New" panose="02070309020205020404" pitchFamily="49" charset="0"/>
                <a:cs typeface="Courier New" panose="02070309020205020404" pitchFamily="49" charset="0"/>
              </a:rPr>
              <a:t> </a:t>
            </a:r>
            <a:r>
              <a:rPr lang="fr-FR" sz="1000" dirty="0" err="1">
                <a:solidFill>
                  <a:schemeClr val="bg1"/>
                </a:solidFill>
                <a:latin typeface="Courier New" panose="02070309020205020404" pitchFamily="49" charset="0"/>
                <a:cs typeface="Courier New" panose="02070309020205020404" pitchFamily="49" charset="0"/>
              </a:rPr>
              <a:t>connected</a:t>
            </a:r>
            <a:r>
              <a:rPr lang="fr-FR" sz="1000" dirty="0">
                <a:solidFill>
                  <a:schemeClr val="bg1"/>
                </a:solidFill>
                <a:latin typeface="Courier New" panose="02070309020205020404" pitchFamily="49" charset="0"/>
                <a:cs typeface="Courier New" panose="02070309020205020404" pitchFamily="49" charset="0"/>
              </a:rPr>
              <a:t> </a:t>
            </a:r>
          </a:p>
          <a:p>
            <a:pPr rtl="0"/>
            <a:r>
              <a:rPr lang="fr-FR" sz="1000" dirty="0">
                <a:solidFill>
                  <a:schemeClr val="bg1"/>
                </a:solidFill>
                <a:latin typeface="Courier New" panose="02070309020205020404" pitchFamily="49" charset="0"/>
                <a:cs typeface="Courier New" panose="02070309020205020404" pitchFamily="49" charset="0"/>
              </a:rPr>
              <a:t>L 2001:DB8:ACAD:3::1/128 [0/0] </a:t>
            </a:r>
          </a:p>
          <a:p>
            <a:pPr rtl="0"/>
            <a:r>
              <a:rPr lang="fr-FR" sz="1000" dirty="0">
                <a:solidFill>
                  <a:schemeClr val="bg1"/>
                </a:solidFill>
                <a:latin typeface="Courier New" panose="02070309020205020404" pitchFamily="49" charset="0"/>
                <a:cs typeface="Courier New" panose="02070309020205020404" pitchFamily="49" charset="0"/>
              </a:rPr>
              <a:t>	via GigabitEthernet0/0/0, </a:t>
            </a:r>
            <a:r>
              <a:rPr lang="fr-FR" sz="1000" dirty="0" err="1">
                <a:solidFill>
                  <a:schemeClr val="bg1"/>
                </a:solidFill>
                <a:latin typeface="Courier New" panose="02070309020205020404" pitchFamily="49" charset="0"/>
                <a:cs typeface="Courier New" panose="02070309020205020404" pitchFamily="49" charset="0"/>
              </a:rPr>
              <a:t>receive</a:t>
            </a:r>
            <a:r>
              <a:rPr lang="fr-FR" sz="1000" dirty="0">
                <a:solidFill>
                  <a:schemeClr val="bg1"/>
                </a:solidFill>
                <a:latin typeface="Courier New" panose="02070309020205020404" pitchFamily="49" charset="0"/>
                <a:cs typeface="Courier New" panose="02070309020205020404" pitchFamily="49" charset="0"/>
              </a:rPr>
              <a:t> </a:t>
            </a:r>
          </a:p>
          <a:p>
            <a:pPr rtl="0"/>
            <a:r>
              <a:rPr lang="fr-FR" sz="1000" dirty="0">
                <a:solidFill>
                  <a:schemeClr val="bg1"/>
                </a:solidFill>
                <a:latin typeface="Courier New" panose="02070309020205020404" pitchFamily="49" charset="0"/>
                <a:cs typeface="Courier New" panose="02070309020205020404" pitchFamily="49" charset="0"/>
              </a:rPr>
              <a:t>L FF00::/8 [0/0] </a:t>
            </a:r>
          </a:p>
          <a:p>
            <a:pPr rtl="0"/>
            <a:r>
              <a:rPr lang="fr-FR" sz="1000" dirty="0">
                <a:solidFill>
                  <a:schemeClr val="bg1"/>
                </a:solidFill>
                <a:latin typeface="Courier New" panose="02070309020205020404" pitchFamily="49" charset="0"/>
                <a:cs typeface="Courier New" panose="02070309020205020404" pitchFamily="49" charset="0"/>
              </a:rPr>
              <a:t>	via Null0, </a:t>
            </a:r>
            <a:r>
              <a:rPr lang="fr-FR" sz="1000" dirty="0" err="1">
                <a:solidFill>
                  <a:schemeClr val="bg1"/>
                </a:solidFill>
                <a:latin typeface="Courier New" panose="02070309020205020404" pitchFamily="49" charset="0"/>
                <a:cs typeface="Courier New" panose="02070309020205020404" pitchFamily="49" charset="0"/>
              </a:rPr>
              <a:t>receive</a:t>
            </a:r>
            <a:r>
              <a:rPr lang="fr-FR" sz="1000" dirty="0">
                <a:solidFill>
                  <a:schemeClr val="bg1"/>
                </a:solidFill>
                <a:latin typeface="Courier New" panose="02070309020205020404" pitchFamily="49" charset="0"/>
                <a:cs typeface="Courier New" panose="02070309020205020404" pitchFamily="49" charset="0"/>
              </a:rPr>
              <a:t> </a:t>
            </a:r>
          </a:p>
          <a:p>
            <a:pPr rtl="0"/>
            <a:r>
              <a:rPr lang="fr-FR" sz="1000" dirty="0">
                <a:solidFill>
                  <a:schemeClr val="bg1"/>
                </a:solidFill>
                <a:latin typeface="Courier New" panose="02070309020205020404" pitchFamily="49" charset="0"/>
                <a:cs typeface="Courier New" panose="02070309020205020404" pitchFamily="49" charset="0"/>
              </a:rPr>
              <a:t>R1#</a:t>
            </a:r>
          </a:p>
          <a:p>
            <a:pPr rtl="0"/>
            <a:r>
              <a:rPr lang="fr-FR" sz="1000" dirty="0">
                <a:solidFill>
                  <a:schemeClr val="bg1"/>
                </a:solidFill>
                <a:latin typeface="Courier New" panose="02070309020205020404" pitchFamily="49" charset="0"/>
                <a:cs typeface="Courier New" panose="02070309020205020404" pitchFamily="49" charset="0"/>
              </a:rPr>
              <a:t>R1# </a:t>
            </a:r>
            <a:r>
              <a:rPr lang="fr-FR" sz="1000" b="1" dirty="0" err="1">
                <a:solidFill>
                  <a:srgbClr val="FFFF00"/>
                </a:solidFill>
                <a:latin typeface="Courier New" panose="02070309020205020404" pitchFamily="49" charset="0"/>
                <a:cs typeface="Courier New" panose="02070309020205020404" pitchFamily="49" charset="0"/>
              </a:rPr>
              <a:t>ping</a:t>
            </a:r>
            <a:r>
              <a:rPr lang="fr-FR" sz="1000" b="1" dirty="0">
                <a:solidFill>
                  <a:srgbClr val="FFFF00"/>
                </a:solidFill>
                <a:latin typeface="Courier New" panose="02070309020205020404" pitchFamily="49" charset="0"/>
                <a:cs typeface="Courier New" panose="02070309020205020404" pitchFamily="49" charset="0"/>
              </a:rPr>
              <a:t> 2001:db8:acad:2::2 </a:t>
            </a:r>
          </a:p>
          <a:p>
            <a:pPr rtl="0"/>
            <a:r>
              <a:rPr lang="fr-FR" sz="1000" dirty="0">
                <a:solidFill>
                  <a:schemeClr val="bg1"/>
                </a:solidFill>
                <a:latin typeface="Courier New" panose="02070309020205020404" pitchFamily="49" charset="0"/>
                <a:cs typeface="Courier New" panose="02070309020205020404" pitchFamily="49" charset="0"/>
              </a:rPr>
              <a:t>Type escape </a:t>
            </a:r>
            <a:r>
              <a:rPr lang="fr-FR" sz="1000" dirty="0" err="1">
                <a:solidFill>
                  <a:schemeClr val="bg1"/>
                </a:solidFill>
                <a:latin typeface="Courier New" panose="02070309020205020404" pitchFamily="49" charset="0"/>
                <a:cs typeface="Courier New" panose="02070309020205020404" pitchFamily="49" charset="0"/>
              </a:rPr>
              <a:t>sequence</a:t>
            </a:r>
            <a:r>
              <a:rPr lang="fr-FR" sz="1000" dirty="0">
                <a:solidFill>
                  <a:schemeClr val="bg1"/>
                </a:solidFill>
                <a:latin typeface="Courier New" panose="02070309020205020404" pitchFamily="49" charset="0"/>
                <a:cs typeface="Courier New" panose="02070309020205020404" pitchFamily="49" charset="0"/>
              </a:rPr>
              <a:t> to </a:t>
            </a:r>
            <a:r>
              <a:rPr lang="fr-FR" sz="1000" dirty="0" err="1">
                <a:solidFill>
                  <a:schemeClr val="bg1"/>
                </a:solidFill>
                <a:latin typeface="Courier New" panose="02070309020205020404" pitchFamily="49" charset="0"/>
                <a:cs typeface="Courier New" panose="02070309020205020404" pitchFamily="49" charset="0"/>
              </a:rPr>
              <a:t>abort</a:t>
            </a:r>
            <a:r>
              <a:rPr lang="fr-FR" sz="1000" dirty="0">
                <a:solidFill>
                  <a:schemeClr val="bg1"/>
                </a:solidFill>
                <a:latin typeface="Courier New" panose="02070309020205020404" pitchFamily="49" charset="0"/>
                <a:cs typeface="Courier New" panose="02070309020205020404" pitchFamily="49" charset="0"/>
              </a:rPr>
              <a:t>. </a:t>
            </a:r>
          </a:p>
          <a:p>
            <a:pPr rtl="0"/>
            <a:r>
              <a:rPr lang="fr-FR" sz="1000" dirty="0" err="1">
                <a:solidFill>
                  <a:schemeClr val="bg1"/>
                </a:solidFill>
                <a:latin typeface="Courier New" panose="02070309020205020404" pitchFamily="49" charset="0"/>
                <a:cs typeface="Courier New" panose="02070309020205020404" pitchFamily="49" charset="0"/>
              </a:rPr>
              <a:t>Sending</a:t>
            </a:r>
            <a:r>
              <a:rPr lang="fr-FR" sz="1000" dirty="0">
                <a:solidFill>
                  <a:schemeClr val="bg1"/>
                </a:solidFill>
                <a:latin typeface="Courier New" panose="02070309020205020404" pitchFamily="49" charset="0"/>
                <a:cs typeface="Courier New" panose="02070309020205020404" pitchFamily="49" charset="0"/>
              </a:rPr>
              <a:t> 5, 100-byte ICMP Echos to 2001:DB8:ACAD:2::2, timeout </a:t>
            </a:r>
            <a:r>
              <a:rPr lang="fr-FR" sz="1000" dirty="0" err="1">
                <a:solidFill>
                  <a:schemeClr val="bg1"/>
                </a:solidFill>
                <a:latin typeface="Courier New" panose="02070309020205020404" pitchFamily="49" charset="0"/>
                <a:cs typeface="Courier New" panose="02070309020205020404" pitchFamily="49" charset="0"/>
              </a:rPr>
              <a:t>is</a:t>
            </a:r>
            <a:r>
              <a:rPr lang="fr-FR" sz="1000" dirty="0">
                <a:solidFill>
                  <a:schemeClr val="bg1"/>
                </a:solidFill>
                <a:latin typeface="Courier New" panose="02070309020205020404" pitchFamily="49" charset="0"/>
                <a:cs typeface="Courier New" panose="02070309020205020404" pitchFamily="49" charset="0"/>
              </a:rPr>
              <a:t> 2 seconds: </a:t>
            </a:r>
          </a:p>
          <a:p>
            <a:pPr rtl="0"/>
            <a:r>
              <a:rPr lang="fr-FR" sz="1000" dirty="0">
                <a:solidFill>
                  <a:schemeClr val="bg1"/>
                </a:solidFill>
                <a:latin typeface="Courier New" panose="02070309020205020404" pitchFamily="49" charset="0"/>
                <a:cs typeface="Courier New" panose="02070309020205020404" pitchFamily="49" charset="0"/>
              </a:rPr>
              <a:t>!!!!! </a:t>
            </a:r>
          </a:p>
          <a:p>
            <a:pPr rtl="0"/>
            <a:r>
              <a:rPr lang="fr-FR" sz="1000" dirty="0" err="1">
                <a:solidFill>
                  <a:schemeClr val="bg1"/>
                </a:solidFill>
                <a:latin typeface="Courier New" panose="02070309020205020404" pitchFamily="49" charset="0"/>
                <a:cs typeface="Courier New" panose="02070309020205020404" pitchFamily="49" charset="0"/>
              </a:rPr>
              <a:t>Success</a:t>
            </a:r>
            <a:r>
              <a:rPr lang="fr-FR" sz="1000" dirty="0">
                <a:solidFill>
                  <a:schemeClr val="bg1"/>
                </a:solidFill>
                <a:latin typeface="Courier New" panose="02070309020205020404" pitchFamily="49" charset="0"/>
                <a:cs typeface="Courier New" panose="02070309020205020404" pitchFamily="49" charset="0"/>
              </a:rPr>
              <a:t> rate </a:t>
            </a:r>
            <a:r>
              <a:rPr lang="fr-FR" sz="1000" dirty="0" err="1">
                <a:solidFill>
                  <a:schemeClr val="bg1"/>
                </a:solidFill>
                <a:latin typeface="Courier New" panose="02070309020205020404" pitchFamily="49" charset="0"/>
                <a:cs typeface="Courier New" panose="02070309020205020404" pitchFamily="49" charset="0"/>
              </a:rPr>
              <a:t>is</a:t>
            </a:r>
            <a:r>
              <a:rPr lang="fr-FR" sz="1000" dirty="0">
                <a:solidFill>
                  <a:schemeClr val="bg1"/>
                </a:solidFill>
                <a:latin typeface="Courier New" panose="02070309020205020404" pitchFamily="49" charset="0"/>
                <a:cs typeface="Courier New" panose="02070309020205020404" pitchFamily="49" charset="0"/>
              </a:rPr>
              <a:t> 100 percent (5/5), round-trip min/</a:t>
            </a:r>
            <a:r>
              <a:rPr lang="fr-FR" sz="1000" dirty="0" err="1">
                <a:solidFill>
                  <a:schemeClr val="bg1"/>
                </a:solidFill>
                <a:latin typeface="Courier New" panose="02070309020205020404" pitchFamily="49" charset="0"/>
                <a:cs typeface="Courier New" panose="02070309020205020404" pitchFamily="49" charset="0"/>
              </a:rPr>
              <a:t>avg</a:t>
            </a:r>
            <a:r>
              <a:rPr lang="fr-FR" sz="1000" dirty="0">
                <a:solidFill>
                  <a:schemeClr val="bg1"/>
                </a:solidFill>
                <a:latin typeface="Courier New" panose="02070309020205020404" pitchFamily="49" charset="0"/>
                <a:cs typeface="Courier New" panose="02070309020205020404" pitchFamily="49" charset="0"/>
              </a:rPr>
              <a:t>/max = 2/2/3 ms)</a:t>
            </a:r>
          </a:p>
          <a:p>
            <a:pPr rtl="0"/>
            <a:r>
              <a:rPr lang="fr-FR" sz="1000" dirty="0">
                <a:solidFill>
                  <a:schemeClr val="bg1"/>
                </a:solidFill>
                <a:latin typeface="Courier New" panose="02070309020205020404" pitchFamily="49" charset="0"/>
                <a:cs typeface="Courier New" panose="02070309020205020404" pitchFamily="49" charset="0"/>
              </a:rPr>
              <a:t>R1# </a:t>
            </a:r>
            <a:r>
              <a:rPr lang="fr-FR" sz="1000" b="1" dirty="0" err="1">
                <a:solidFill>
                  <a:srgbClr val="FFFF00"/>
                </a:solidFill>
                <a:latin typeface="Courier New" panose="02070309020205020404" pitchFamily="49" charset="0"/>
                <a:cs typeface="Courier New" panose="02070309020205020404" pitchFamily="49" charset="0"/>
              </a:rPr>
              <a:t>ping</a:t>
            </a:r>
            <a:r>
              <a:rPr lang="fr-FR" sz="1000" b="1" dirty="0">
                <a:solidFill>
                  <a:srgbClr val="FFFF00"/>
                </a:solidFill>
                <a:latin typeface="Courier New" panose="02070309020205020404" pitchFamily="49" charset="0"/>
                <a:cs typeface="Courier New" panose="02070309020205020404" pitchFamily="49" charset="0"/>
              </a:rPr>
              <a:t> 2001:DB8:Cafe:2::1 </a:t>
            </a:r>
          </a:p>
          <a:p>
            <a:pPr rtl="0"/>
            <a:r>
              <a:rPr lang="fr-FR" sz="1000" dirty="0">
                <a:solidFill>
                  <a:schemeClr val="bg1"/>
                </a:solidFill>
                <a:latin typeface="Courier New" panose="02070309020205020404" pitchFamily="49" charset="0"/>
                <a:cs typeface="Courier New" panose="02070309020205020404" pitchFamily="49" charset="0"/>
              </a:rPr>
              <a:t>Type escape </a:t>
            </a:r>
            <a:r>
              <a:rPr lang="fr-FR" sz="1000" dirty="0" err="1">
                <a:solidFill>
                  <a:schemeClr val="bg1"/>
                </a:solidFill>
                <a:latin typeface="Courier New" panose="02070309020205020404" pitchFamily="49" charset="0"/>
                <a:cs typeface="Courier New" panose="02070309020205020404" pitchFamily="49" charset="0"/>
              </a:rPr>
              <a:t>sequence</a:t>
            </a:r>
            <a:r>
              <a:rPr lang="fr-FR" sz="1000" dirty="0">
                <a:solidFill>
                  <a:schemeClr val="bg1"/>
                </a:solidFill>
                <a:latin typeface="Courier New" panose="02070309020205020404" pitchFamily="49" charset="0"/>
                <a:cs typeface="Courier New" panose="02070309020205020404" pitchFamily="49" charset="0"/>
              </a:rPr>
              <a:t> to </a:t>
            </a:r>
            <a:r>
              <a:rPr lang="fr-FR" sz="1000" dirty="0" err="1">
                <a:solidFill>
                  <a:schemeClr val="bg1"/>
                </a:solidFill>
                <a:latin typeface="Courier New" panose="02070309020205020404" pitchFamily="49" charset="0"/>
                <a:cs typeface="Courier New" panose="02070309020205020404" pitchFamily="49" charset="0"/>
              </a:rPr>
              <a:t>abort</a:t>
            </a:r>
            <a:r>
              <a:rPr lang="fr-FR" sz="1000" dirty="0">
                <a:solidFill>
                  <a:schemeClr val="bg1"/>
                </a:solidFill>
                <a:latin typeface="Courier New" panose="02070309020205020404" pitchFamily="49" charset="0"/>
                <a:cs typeface="Courier New" panose="02070309020205020404" pitchFamily="49" charset="0"/>
              </a:rPr>
              <a:t>. </a:t>
            </a:r>
          </a:p>
          <a:p>
            <a:pPr rtl="0"/>
            <a:r>
              <a:rPr lang="fr-FR" sz="1000" dirty="0" err="1">
                <a:solidFill>
                  <a:schemeClr val="bg1"/>
                </a:solidFill>
                <a:latin typeface="Courier New" panose="02070309020205020404" pitchFamily="49" charset="0"/>
                <a:cs typeface="Courier New" panose="02070309020205020404" pitchFamily="49" charset="0"/>
              </a:rPr>
              <a:t>Sending</a:t>
            </a:r>
            <a:r>
              <a:rPr lang="fr-FR" sz="1000" dirty="0">
                <a:solidFill>
                  <a:schemeClr val="bg1"/>
                </a:solidFill>
                <a:latin typeface="Courier New" panose="02070309020205020404" pitchFamily="49" charset="0"/>
                <a:cs typeface="Courier New" panose="02070309020205020404" pitchFamily="49" charset="0"/>
              </a:rPr>
              <a:t> 5, 100-byte ICMP Echos to 2001:DB8:CAFE:2::1, timeout </a:t>
            </a:r>
            <a:r>
              <a:rPr lang="fr-FR" sz="1000" dirty="0" err="1">
                <a:solidFill>
                  <a:schemeClr val="bg1"/>
                </a:solidFill>
                <a:latin typeface="Courier New" panose="02070309020205020404" pitchFamily="49" charset="0"/>
                <a:cs typeface="Courier New" panose="02070309020205020404" pitchFamily="49" charset="0"/>
              </a:rPr>
              <a:t>is</a:t>
            </a:r>
            <a:r>
              <a:rPr lang="fr-FR" sz="1000" dirty="0">
                <a:solidFill>
                  <a:schemeClr val="bg1"/>
                </a:solidFill>
                <a:latin typeface="Courier New" panose="02070309020205020404" pitchFamily="49" charset="0"/>
                <a:cs typeface="Courier New" panose="02070309020205020404" pitchFamily="49" charset="0"/>
              </a:rPr>
              <a:t> 2 seconds: </a:t>
            </a:r>
          </a:p>
          <a:p>
            <a:pPr rtl="0"/>
            <a:r>
              <a:rPr lang="fr-FR" sz="1000" dirty="0">
                <a:solidFill>
                  <a:schemeClr val="bg1"/>
                </a:solidFill>
                <a:latin typeface="Courier New" panose="02070309020205020404" pitchFamily="49" charset="0"/>
                <a:cs typeface="Courier New" panose="02070309020205020404" pitchFamily="49" charset="0"/>
              </a:rPr>
              <a:t>% No </a:t>
            </a:r>
            <a:r>
              <a:rPr lang="fr-FR" sz="1000" dirty="0" err="1">
                <a:solidFill>
                  <a:schemeClr val="bg1"/>
                </a:solidFill>
                <a:latin typeface="Courier New" panose="02070309020205020404" pitchFamily="49" charset="0"/>
                <a:cs typeface="Courier New" panose="02070309020205020404" pitchFamily="49" charset="0"/>
              </a:rPr>
              <a:t>valid</a:t>
            </a:r>
            <a:r>
              <a:rPr lang="fr-FR" sz="1000" dirty="0">
                <a:solidFill>
                  <a:schemeClr val="bg1"/>
                </a:solidFill>
                <a:latin typeface="Courier New" panose="02070309020205020404" pitchFamily="49" charset="0"/>
                <a:cs typeface="Courier New" panose="02070309020205020404" pitchFamily="49" charset="0"/>
              </a:rPr>
              <a:t> route for destination </a:t>
            </a:r>
          </a:p>
          <a:p>
            <a:pPr rtl="0"/>
            <a:r>
              <a:rPr lang="fr-FR" sz="1000" dirty="0" err="1">
                <a:solidFill>
                  <a:schemeClr val="bg1"/>
                </a:solidFill>
                <a:latin typeface="Courier New" panose="02070309020205020404" pitchFamily="49" charset="0"/>
                <a:cs typeface="Courier New" panose="02070309020205020404" pitchFamily="49" charset="0"/>
              </a:rPr>
              <a:t>Success</a:t>
            </a:r>
            <a:r>
              <a:rPr lang="fr-FR" sz="1000" dirty="0">
                <a:solidFill>
                  <a:schemeClr val="bg1"/>
                </a:solidFill>
                <a:latin typeface="Courier New" panose="02070309020205020404" pitchFamily="49" charset="0"/>
                <a:cs typeface="Courier New" panose="02070309020205020404" pitchFamily="49" charset="0"/>
              </a:rPr>
              <a:t> rate </a:t>
            </a:r>
            <a:r>
              <a:rPr lang="fr-FR" sz="1000" dirty="0" err="1">
                <a:solidFill>
                  <a:schemeClr val="bg1"/>
                </a:solidFill>
                <a:latin typeface="Courier New" panose="02070309020205020404" pitchFamily="49" charset="0"/>
                <a:cs typeface="Courier New" panose="02070309020205020404" pitchFamily="49" charset="0"/>
              </a:rPr>
              <a:t>is</a:t>
            </a:r>
            <a:r>
              <a:rPr lang="fr-FR" sz="1000" dirty="0">
                <a:solidFill>
                  <a:schemeClr val="bg1"/>
                </a:solidFill>
                <a:latin typeface="Courier New" panose="02070309020205020404" pitchFamily="49" charset="0"/>
                <a:cs typeface="Courier New" panose="02070309020205020404" pitchFamily="49" charset="0"/>
              </a:rPr>
              <a:t> 0 percent (0/1)</a:t>
            </a:r>
          </a:p>
        </p:txBody>
      </p:sp>
    </p:spTree>
    <p:extLst>
      <p:ext uri="{BB962C8B-B14F-4D97-AF65-F5344CB8AC3E}">
        <p14:creationId xmlns:p14="http://schemas.microsoft.com/office/powerpoint/2010/main" val="130336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fr-FR" dirty="0">
                <a:solidFill>
                  <a:schemeClr val="accent5">
                    <a:lumMod val="40000"/>
                    <a:lumOff val="60000"/>
                  </a:schemeClr>
                </a:solidFill>
              </a:rPr>
              <a:t>15.2 Configuration de routes statiques IP</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pPr rtl="0"/>
            <a:r>
              <a:rPr lang="fr-FR"/>
              <a:t>Instructor Materials – Module 15 Planning Guide</a:t>
            </a:r>
          </a:p>
        </p:txBody>
      </p:sp>
      <p:sp>
        <p:nvSpPr>
          <p:cNvPr id="4099" name="Rectangle 34"/>
          <p:cNvSpPr>
            <a:spLocks noGrp="1" noChangeArrowheads="1"/>
          </p:cNvSpPr>
          <p:nvPr>
            <p:ph idx="1"/>
          </p:nvPr>
        </p:nvSpPr>
        <p:spPr>
          <a:xfrm>
            <a:off x="145357" y="808179"/>
            <a:ext cx="8433035" cy="3773247"/>
          </a:xfrm>
        </p:spPr>
        <p:txBody>
          <a:bodyPr/>
          <a:lstStyle/>
          <a:p>
            <a:pPr marL="0" indent="0" rtl="0">
              <a:buNone/>
            </a:pPr>
            <a:r>
              <a:rPr lang="fr-FR"/>
              <a:t>This PowerPoint deck is divided in two parts:</a:t>
            </a:r>
          </a:p>
          <a:p>
            <a:pPr rtl="0">
              <a:buFont typeface="Arial" panose="020B0604020202020204" pitchFamily="34" charset="0"/>
              <a:buChar char="•"/>
            </a:pPr>
            <a:r>
              <a:rPr lang="fr-FR"/>
              <a:t>Instructor Planning Guide</a:t>
            </a:r>
          </a:p>
          <a:p>
            <a:pPr lvl="1" rtl="0">
              <a:buFont typeface="Arial" panose="020B0604020202020204" pitchFamily="34" charset="0"/>
              <a:buChar char="•"/>
            </a:pPr>
            <a:r>
              <a:rPr lang="fr-FR"/>
              <a:t>Information to help you become familiar with the module</a:t>
            </a:r>
          </a:p>
          <a:p>
            <a:pPr lvl="1" rtl="0">
              <a:buFont typeface="Arial" panose="020B0604020202020204" pitchFamily="34" charset="0"/>
              <a:buChar char="•"/>
            </a:pPr>
            <a:r>
              <a:rPr lang="fr-FR"/>
              <a:t>Teaching aids</a:t>
            </a:r>
          </a:p>
          <a:p>
            <a:pPr rtl="0">
              <a:buFont typeface="Arial" panose="020B0604020202020204" pitchFamily="34" charset="0"/>
              <a:buChar char="•"/>
            </a:pPr>
            <a:r>
              <a:rPr lang="fr-FR"/>
              <a:t>Instructor Class Presentation</a:t>
            </a:r>
          </a:p>
          <a:p>
            <a:pPr lvl="1" rtl="0"/>
            <a:r>
              <a:rPr lang="fr-FR"/>
              <a:t>Optional slides that you can use in the classroom</a:t>
            </a:r>
          </a:p>
          <a:p>
            <a:pPr lvl="1" rtl="0"/>
            <a:r>
              <a:rPr lang="fr-FR"/>
              <a:t>Begins on slide # 9</a:t>
            </a:r>
          </a:p>
          <a:p>
            <a:pPr marL="142875" lvl="1" indent="0" algn="ctr" rtl="0">
              <a:buNone/>
            </a:pPr>
            <a:r>
              <a:rPr lang="fr-FR" sz="1600" b="1"/>
              <a:t>Note</a:t>
            </a:r>
            <a:r>
              <a:rPr lang="fr-FR" sz="1600"/>
              <a:t>: Remove the Planning Guide from this presentation before sharing with anyone.</a:t>
            </a:r>
          </a:p>
          <a:p>
            <a:pPr marL="0" indent="0" rtl="0">
              <a:buNone/>
            </a:pPr>
            <a:r>
              <a:rPr lang="fr-FR" sz="1600" b="1">
                <a:solidFill>
                  <a:schemeClr val="accent4"/>
                </a:solidFill>
              </a:rPr>
              <a:t>For additional help and resources go to the Instructor Home Page and Course Resources for this course. You also can visit the professional development site on netacad.com, the official Cisco Networking Academy Facebook page, or Instructor Only FB group.</a:t>
            </a:r>
          </a:p>
        </p:txBody>
      </p:sp>
    </p:spTree>
    <p:custDataLst>
      <p:tags r:id="rId1"/>
    </p:custDataLst>
    <p:extLst>
      <p:ext uri="{BB962C8B-B14F-4D97-AF65-F5344CB8AC3E}">
        <p14:creationId xmlns:p14="http://schemas.microsoft.com/office/powerpoint/2010/main" val="262546906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Configuration de routes statiques IP</a:t>
            </a:r>
            <a:r>
              <a:rPr lang="en-US" dirty="0"/>
              <a:t/>
            </a:r>
            <a:br>
              <a:rPr lang="en-US" dirty="0"/>
            </a:br>
            <a:r>
              <a:rPr lang="fr-FR" sz="2400"/>
              <a:t>Route statique de tronçon suivant d'IPv4</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4BA9E5ED-E1E8-1F49-B254-BB794D88EC0A}"/>
              </a:ext>
            </a:extLst>
          </p:cNvPr>
          <p:cNvSpPr>
            <a:spLocks noGrp="1"/>
          </p:cNvSpPr>
          <p:nvPr>
            <p:ph idx="1"/>
          </p:nvPr>
        </p:nvSpPr>
        <p:spPr>
          <a:xfrm>
            <a:off x="474662" y="731838"/>
            <a:ext cx="8280057" cy="1947568"/>
          </a:xfrm>
        </p:spPr>
        <p:txBody>
          <a:bodyPr/>
          <a:lstStyle/>
          <a:p>
            <a:pPr marL="0" indent="0" algn="l" rtl="0"/>
            <a:r>
              <a:rPr lang="fr-FR" sz="1600" dirty="0">
                <a:solidFill>
                  <a:srgbClr val="000000"/>
                </a:solidFill>
              </a:rPr>
              <a:t>Dans une route statique de tronçon suivant, seule l'adresse IP de tronçon suivant est spécifiée. L’interface de sortie est dérivée du tronçon suivant. Par exemple, trois routes statiques de tronçon suivant Ipv4 sont configurées sur R1 à l'aide de l'adresse IP du tronçon suivant, R2.</a:t>
            </a:r>
          </a:p>
          <a:p>
            <a:pPr marL="217548" lvl="3" indent="0" rtl="0">
              <a:buNone/>
            </a:pPr>
            <a:r>
              <a:rPr lang="fr-FR" sz="1400" dirty="0">
                <a:solidFill>
                  <a:srgbClr val="000000"/>
                </a:solidFill>
                <a:latin typeface="Courier New" panose="02070309020205020404" pitchFamily="49" charset="0"/>
                <a:cs typeface="Courier New" panose="02070309020205020404" pitchFamily="49" charset="0"/>
              </a:rPr>
              <a:t>R1 (config) # </a:t>
            </a:r>
            <a:r>
              <a:rPr lang="fr-FR" sz="1400" b="1" dirty="0" err="1">
                <a:solidFill>
                  <a:srgbClr val="000000"/>
                </a:solidFill>
                <a:latin typeface="Courier New" panose="02070309020205020404" pitchFamily="49" charset="0"/>
                <a:cs typeface="Courier New" panose="02070309020205020404" pitchFamily="49" charset="0"/>
              </a:rPr>
              <a:t>ip</a:t>
            </a:r>
            <a:r>
              <a:rPr lang="fr-FR" sz="1400" b="1" dirty="0">
                <a:solidFill>
                  <a:srgbClr val="000000"/>
                </a:solidFill>
                <a:latin typeface="Courier New" panose="02070309020205020404" pitchFamily="49" charset="0"/>
                <a:cs typeface="Courier New" panose="02070309020205020404" pitchFamily="49" charset="0"/>
              </a:rPr>
              <a:t> route 172.16.1.0 255.255.0 172.16.2.2 </a:t>
            </a:r>
          </a:p>
          <a:p>
            <a:pPr marL="217548" lvl="3" indent="0" rtl="0">
              <a:buNone/>
            </a:pPr>
            <a:r>
              <a:rPr lang="fr-FR" sz="1400" dirty="0">
                <a:solidFill>
                  <a:srgbClr val="000000"/>
                </a:solidFill>
                <a:latin typeface="Courier New" panose="02070309020205020404" pitchFamily="49" charset="0"/>
                <a:cs typeface="Courier New" panose="02070309020205020404" pitchFamily="49" charset="0"/>
              </a:rPr>
              <a:t>R1(config)# </a:t>
            </a:r>
            <a:r>
              <a:rPr lang="fr-FR" sz="1400" b="1" dirty="0" err="1">
                <a:solidFill>
                  <a:srgbClr val="000000"/>
                </a:solidFill>
                <a:latin typeface="Courier New" panose="02070309020205020404" pitchFamily="49" charset="0"/>
                <a:cs typeface="Courier New" panose="02070309020205020404" pitchFamily="49" charset="0"/>
              </a:rPr>
              <a:t>ip</a:t>
            </a:r>
            <a:r>
              <a:rPr lang="fr-FR" sz="1400" b="1" dirty="0">
                <a:solidFill>
                  <a:srgbClr val="000000"/>
                </a:solidFill>
                <a:latin typeface="Courier New" panose="02070309020205020404" pitchFamily="49" charset="0"/>
                <a:cs typeface="Courier New" panose="02070309020205020404" pitchFamily="49" charset="0"/>
              </a:rPr>
              <a:t> route 192.168.1.0 255.255.255.0 172.16.2.2 </a:t>
            </a:r>
          </a:p>
          <a:p>
            <a:pPr marL="217548" lvl="3" indent="0" rtl="0">
              <a:buNone/>
            </a:pPr>
            <a:r>
              <a:rPr lang="fr-FR" sz="1400" dirty="0">
                <a:solidFill>
                  <a:srgbClr val="000000"/>
                </a:solidFill>
                <a:latin typeface="Courier New" panose="02070309020205020404" pitchFamily="49" charset="0"/>
                <a:cs typeface="Courier New" panose="02070309020205020404" pitchFamily="49" charset="0"/>
              </a:rPr>
              <a:t>R1(config)# </a:t>
            </a:r>
            <a:r>
              <a:rPr lang="fr-FR" sz="1400" b="1" dirty="0" err="1">
                <a:solidFill>
                  <a:srgbClr val="000000"/>
                </a:solidFill>
                <a:latin typeface="Courier New" panose="02070309020205020404" pitchFamily="49" charset="0"/>
                <a:cs typeface="Courier New" panose="02070309020205020404" pitchFamily="49" charset="0"/>
              </a:rPr>
              <a:t>ip</a:t>
            </a:r>
            <a:r>
              <a:rPr lang="fr-FR" sz="1400" b="1" dirty="0">
                <a:solidFill>
                  <a:srgbClr val="000000"/>
                </a:solidFill>
                <a:latin typeface="Courier New" panose="02070309020205020404" pitchFamily="49" charset="0"/>
                <a:cs typeface="Courier New" panose="02070309020205020404" pitchFamily="49" charset="0"/>
              </a:rPr>
              <a:t> route 192.168.2.0 255.255.255.0 </a:t>
            </a:r>
            <a:r>
              <a:rPr lang="fr-FR" sz="1400" b="1" dirty="0" smtClean="0">
                <a:solidFill>
                  <a:srgbClr val="000000"/>
                </a:solidFill>
                <a:latin typeface="Courier New" panose="02070309020205020404" pitchFamily="49" charset="0"/>
                <a:cs typeface="Courier New" panose="02070309020205020404" pitchFamily="49" charset="0"/>
              </a:rPr>
              <a:t>172.16.2.2</a:t>
            </a:r>
            <a:endParaRPr lang="fr-FR" sz="1400" b="1" dirty="0">
              <a:solidFill>
                <a:srgbClr val="000000"/>
              </a:solidFill>
              <a:latin typeface="Courier New" panose="02070309020205020404" pitchFamily="49" charset="0"/>
              <a:cs typeface="Courier New" panose="02070309020205020404" pitchFamily="49" charset="0"/>
            </a:endParaRPr>
          </a:p>
          <a:p>
            <a:pPr marL="0" indent="0" algn="l" rtl="0"/>
            <a:r>
              <a:rPr lang="fr-FR" sz="1600" dirty="0">
                <a:solidFill>
                  <a:srgbClr val="000000"/>
                </a:solidFill>
              </a:rPr>
              <a:t>Le résultat des entrées de la table de routage sur R1 :</a:t>
            </a:r>
          </a:p>
          <a:p>
            <a:pPr marL="0" indent="0" algn="l"/>
            <a:endParaRPr lang="en-US" sz="1600" dirty="0">
              <a:solidFill>
                <a:srgbClr val="000000"/>
              </a:solidFill>
            </a:endParaRPr>
          </a:p>
        </p:txBody>
      </p:sp>
      <p:pic>
        <p:nvPicPr>
          <p:cNvPr id="2" name="Picture 1">
            <a:extLst>
              <a:ext uri="{FF2B5EF4-FFF2-40B4-BE49-F238E27FC236}">
                <a16:creationId xmlns:a16="http://schemas.microsoft.com/office/drawing/2014/main" xmlns:c15="http://schemas.microsoft.com/office/drawing/2012/chart" xmlns:c="http://schemas.openxmlformats.org/drawingml/2006/chart" xmlns="" id="{02DD7322-928D-4D28-9EE1-E0AB67BFEE64}"/>
              </a:ext>
            </a:extLst>
          </p:cNvPr>
          <p:cNvPicPr>
            <a:picLocks noChangeAspect="1"/>
          </p:cNvPicPr>
          <p:nvPr/>
        </p:nvPicPr>
        <p:blipFill>
          <a:blip r:embed="rId3"/>
          <a:stretch>
            <a:fillRect/>
          </a:stretch>
        </p:blipFill>
        <p:spPr>
          <a:xfrm>
            <a:off x="1837032" y="3027028"/>
            <a:ext cx="4943475" cy="1943100"/>
          </a:xfrm>
          <a:prstGeom prst="rect">
            <a:avLst/>
          </a:prstGeom>
        </p:spPr>
      </p:pic>
    </p:spTree>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Configuration de routes statiques IP</a:t>
            </a:r>
            <a:r>
              <a:rPr lang="en-US" dirty="0"/>
              <a:t/>
            </a:r>
            <a:br>
              <a:rPr lang="en-US" dirty="0"/>
            </a:br>
            <a:r>
              <a:rPr lang="fr-FR" sz="2400"/>
              <a:t>Route statique de tronçon suivant d'IPv6</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4BA9E5ED-E1E8-1F49-B254-BB794D88EC0A}"/>
              </a:ext>
            </a:extLst>
          </p:cNvPr>
          <p:cNvSpPr>
            <a:spLocks noGrp="1"/>
          </p:cNvSpPr>
          <p:nvPr>
            <p:ph idx="1"/>
          </p:nvPr>
        </p:nvSpPr>
        <p:spPr>
          <a:xfrm>
            <a:off x="174813" y="731837"/>
            <a:ext cx="4751148" cy="3102743"/>
          </a:xfrm>
        </p:spPr>
        <p:txBody>
          <a:bodyPr/>
          <a:lstStyle/>
          <a:p>
            <a:pPr algn="l" rtl="0"/>
            <a:r>
              <a:rPr lang="fr-FR" sz="1200">
                <a:solidFill>
                  <a:srgbClr val="000000"/>
                </a:solidFill>
              </a:rPr>
              <a:t>Les commandes pour configurer R1 avec les routes statiques IPv6 vers les trois réseaux distants sont les suivantes:</a:t>
            </a:r>
          </a:p>
          <a:p>
            <a:pPr marL="261937" lvl="2" indent="0">
              <a:spcBef>
                <a:spcPts val="0"/>
              </a:spcBef>
              <a:buNone/>
            </a:pPr>
            <a:endParaRPr lang="en-US" dirty="0">
              <a:solidFill>
                <a:srgbClr val="000000"/>
              </a:solidFill>
              <a:latin typeface="Courier New" panose="02070309020205020404" pitchFamily="49" charset="0"/>
              <a:cs typeface="Courier New" panose="02070309020205020404" pitchFamily="49" charset="0"/>
            </a:endParaRPr>
          </a:p>
          <a:p>
            <a:pPr marL="261937" lvl="2" indent="0" rtl="0">
              <a:spcBef>
                <a:spcPts val="0"/>
              </a:spcBef>
              <a:buNone/>
            </a:pPr>
            <a:r>
              <a:rPr lang="fr-FR">
                <a:solidFill>
                  <a:srgbClr val="000000"/>
                </a:solidFill>
                <a:latin typeface="Courier New" panose="02070309020205020404" pitchFamily="49" charset="0"/>
                <a:cs typeface="Courier New" panose="02070309020205020404" pitchFamily="49" charset="0"/>
              </a:rPr>
              <a:t>R1(config)# </a:t>
            </a:r>
            <a:r>
              <a:rPr lang="fr-FR" b="1">
                <a:solidFill>
                  <a:srgbClr val="000000"/>
                </a:solidFill>
                <a:latin typeface="Courier New" panose="02070309020205020404" pitchFamily="49" charset="0"/>
                <a:cs typeface="Courier New" panose="02070309020205020404" pitchFamily="49" charset="0"/>
              </a:rPr>
              <a:t>ipv6 unicast-routing </a:t>
            </a:r>
          </a:p>
          <a:p>
            <a:pPr marL="261937" lvl="2" indent="0">
              <a:spcBef>
                <a:spcPts val="0"/>
              </a:spcBef>
              <a:buNone/>
            </a:pPr>
            <a:endParaRPr lang="en-US" dirty="0">
              <a:solidFill>
                <a:srgbClr val="000000"/>
              </a:solidFill>
              <a:latin typeface="Courier New" panose="02070309020205020404" pitchFamily="49" charset="0"/>
              <a:cs typeface="Courier New" panose="02070309020205020404" pitchFamily="49" charset="0"/>
            </a:endParaRPr>
          </a:p>
          <a:p>
            <a:pPr marL="261937" lvl="2" indent="0" rtl="0">
              <a:spcBef>
                <a:spcPts val="0"/>
              </a:spcBef>
              <a:buNone/>
            </a:pPr>
            <a:r>
              <a:rPr lang="fr-FR">
                <a:solidFill>
                  <a:srgbClr val="000000"/>
                </a:solidFill>
                <a:latin typeface="Courier New" panose="02070309020205020404" pitchFamily="49" charset="0"/>
                <a:cs typeface="Courier New" panose="02070309020205020404" pitchFamily="49" charset="0"/>
              </a:rPr>
              <a:t>R1 (config) # </a:t>
            </a:r>
            <a:r>
              <a:rPr lang="fr-FR" b="1">
                <a:solidFill>
                  <a:srgbClr val="000000"/>
                </a:solidFill>
                <a:latin typeface="Courier New" panose="02070309020205020404" pitchFamily="49" charset="0"/>
                <a:cs typeface="Courier New" panose="02070309020205020404" pitchFamily="49" charset="0"/>
              </a:rPr>
              <a:t>ipv6 route 2001:db8:acad:1::/64 2001:db8:acad:2::2 </a:t>
            </a:r>
          </a:p>
          <a:p>
            <a:pPr marL="261937" lvl="2" indent="0">
              <a:spcBef>
                <a:spcPts val="0"/>
              </a:spcBef>
              <a:buNone/>
            </a:pPr>
            <a:endParaRPr lang="en-US" dirty="0">
              <a:solidFill>
                <a:srgbClr val="000000"/>
              </a:solidFill>
              <a:latin typeface="Courier New" panose="02070309020205020404" pitchFamily="49" charset="0"/>
              <a:cs typeface="Courier New" panose="02070309020205020404" pitchFamily="49" charset="0"/>
            </a:endParaRPr>
          </a:p>
          <a:p>
            <a:pPr marL="261937" lvl="2" indent="0" rtl="0">
              <a:spcBef>
                <a:spcPts val="0"/>
              </a:spcBef>
              <a:buNone/>
            </a:pPr>
            <a:r>
              <a:rPr lang="fr-FR">
                <a:solidFill>
                  <a:srgbClr val="000000"/>
                </a:solidFill>
                <a:latin typeface="Courier New" panose="02070309020205020404" pitchFamily="49" charset="0"/>
                <a:cs typeface="Courier New" panose="02070309020205020404" pitchFamily="49" charset="0"/>
              </a:rPr>
              <a:t>R1 (config) # </a:t>
            </a:r>
            <a:r>
              <a:rPr lang="fr-FR" b="1">
                <a:solidFill>
                  <a:srgbClr val="000000"/>
                </a:solidFill>
                <a:latin typeface="Courier New" panose="02070309020205020404" pitchFamily="49" charset="0"/>
                <a:cs typeface="Courier New" panose="02070309020205020404" pitchFamily="49" charset="0"/>
              </a:rPr>
              <a:t>ipv6 route 2001:db8:cafe:1::/64 2001:db8:acad:2::2 </a:t>
            </a:r>
          </a:p>
          <a:p>
            <a:pPr marL="261937" lvl="2" indent="0">
              <a:spcBef>
                <a:spcPts val="0"/>
              </a:spcBef>
              <a:buNone/>
            </a:pPr>
            <a:endParaRPr lang="en-US" dirty="0">
              <a:solidFill>
                <a:srgbClr val="000000"/>
              </a:solidFill>
              <a:latin typeface="Courier New" panose="02070309020205020404" pitchFamily="49" charset="0"/>
              <a:cs typeface="Courier New" panose="02070309020205020404" pitchFamily="49" charset="0"/>
            </a:endParaRPr>
          </a:p>
          <a:p>
            <a:pPr marL="261937" lvl="2" indent="0" rtl="0">
              <a:spcBef>
                <a:spcPts val="0"/>
              </a:spcBef>
              <a:buNone/>
            </a:pPr>
            <a:r>
              <a:rPr lang="fr-FR">
                <a:solidFill>
                  <a:srgbClr val="000000"/>
                </a:solidFill>
                <a:latin typeface="Courier New" panose="02070309020205020404" pitchFamily="49" charset="0"/>
                <a:cs typeface="Courier New" panose="02070309020205020404" pitchFamily="49" charset="0"/>
              </a:rPr>
              <a:t>R1 (config) # </a:t>
            </a:r>
            <a:r>
              <a:rPr lang="fr-FR" b="1">
                <a:solidFill>
                  <a:srgbClr val="000000"/>
                </a:solidFill>
                <a:latin typeface="Courier New" panose="02070309020205020404" pitchFamily="49" charset="0"/>
                <a:cs typeface="Courier New" panose="02070309020205020404" pitchFamily="49" charset="0"/>
              </a:rPr>
              <a:t>ipv6 route 2001:db8:cafe:2::/64 2001:db8:acad:2::2</a:t>
            </a:r>
          </a:p>
          <a:p>
            <a:pPr algn="l"/>
            <a:endParaRPr lang="en-US" sz="1200" dirty="0">
              <a:solidFill>
                <a:srgbClr val="000000"/>
              </a:solidFill>
            </a:endParaRPr>
          </a:p>
          <a:p>
            <a:pPr algn="l" rtl="0"/>
            <a:r>
              <a:rPr lang="fr-FR" sz="1200">
                <a:solidFill>
                  <a:srgbClr val="000000"/>
                </a:solidFill>
              </a:rPr>
              <a:t>La table de routage de R1 comprend des routes vers les trois réseaux IPv6 distants.</a:t>
            </a:r>
          </a:p>
          <a:p>
            <a:pPr marL="0" indent="0" algn="l"/>
            <a:endParaRPr lang="en-US" sz="1200" dirty="0">
              <a:solidFill>
                <a:srgbClr val="000000"/>
              </a:solidFill>
            </a:endParaRPr>
          </a:p>
        </p:txBody>
      </p:sp>
      <p:pic>
        <p:nvPicPr>
          <p:cNvPr id="4" name="Picture 3">
            <a:extLst>
              <a:ext uri="{FF2B5EF4-FFF2-40B4-BE49-F238E27FC236}">
                <a16:creationId xmlns:a16="http://schemas.microsoft.com/office/drawing/2014/main" xmlns:c15="http://schemas.microsoft.com/office/drawing/2012/chart" xmlns:c="http://schemas.openxmlformats.org/drawingml/2006/chart" xmlns="" id="{AC02D90A-A2E4-4F55-8079-1418E1104189}"/>
              </a:ext>
            </a:extLst>
          </p:cNvPr>
          <p:cNvPicPr>
            <a:picLocks noChangeAspect="1"/>
          </p:cNvPicPr>
          <p:nvPr/>
        </p:nvPicPr>
        <p:blipFill>
          <a:blip r:embed="rId3"/>
          <a:stretch>
            <a:fillRect/>
          </a:stretch>
        </p:blipFill>
        <p:spPr>
          <a:xfrm>
            <a:off x="4925961" y="906809"/>
            <a:ext cx="4043226" cy="3545195"/>
          </a:xfrm>
          <a:prstGeom prst="rect">
            <a:avLst/>
          </a:prstGeom>
        </p:spPr>
      </p:pic>
    </p:spTree>
    <p:extLst>
      <p:ext uri="{BB962C8B-B14F-4D97-AF65-F5344CB8AC3E}">
        <p14:creationId xmlns:p14="http://schemas.microsoft.com/office/powerpoint/2010/main" val="152995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Configuration de routes statiques IP</a:t>
            </a:r>
            <a:r>
              <a:rPr lang="en-US" dirty="0"/>
              <a:t/>
            </a:r>
            <a:br>
              <a:rPr lang="en-US" dirty="0"/>
            </a:br>
            <a:r>
              <a:rPr lang="fr-FR" sz="2400"/>
              <a:t>Route statique connectée directement d'IPv4</a:t>
            </a:r>
          </a:p>
        </p:txBody>
      </p:sp>
      <p:sp>
        <p:nvSpPr>
          <p:cNvPr id="6" name="Content Placeholder 5">
            <a:extLst>
              <a:ext uri="{FF2B5EF4-FFF2-40B4-BE49-F238E27FC236}">
                <a16:creationId xmlns:a16="http://schemas.microsoft.com/office/drawing/2014/main" xmlns:c15="http://schemas.microsoft.com/office/drawing/2012/chart" xmlns:c="http://schemas.openxmlformats.org/drawingml/2006/chart" xmlns="" id="{41539DD7-C4D8-E54C-95DD-4D96BF093D3B}"/>
              </a:ext>
            </a:extLst>
          </p:cNvPr>
          <p:cNvSpPr>
            <a:spLocks noGrp="1"/>
          </p:cNvSpPr>
          <p:nvPr>
            <p:ph idx="1"/>
          </p:nvPr>
        </p:nvSpPr>
        <p:spPr>
          <a:xfrm>
            <a:off x="474662" y="731837"/>
            <a:ext cx="8280057" cy="2170983"/>
          </a:xfrm>
        </p:spPr>
        <p:txBody>
          <a:bodyPr/>
          <a:lstStyle/>
          <a:p>
            <a:pPr marL="0" indent="0" algn="l" rtl="0"/>
            <a:r>
              <a:rPr lang="fr-FR" sz="1600">
                <a:solidFill>
                  <a:srgbClr val="000000"/>
                </a:solidFill>
              </a:rPr>
              <a:t>Lors de la configuration d'une route statique, une autre possibilité consiste à utiliser l'interface de sortie pour spécifier l'adresse du tronçon suivant.  Trois routes statiques connectées directement sont configurées sur R1 au moyen de l'interface de sortie.</a:t>
            </a:r>
          </a:p>
          <a:p>
            <a:pPr marL="73085" lvl="1" indent="0" rtl="0">
              <a:buNone/>
            </a:pPr>
            <a:r>
              <a:rPr lang="fr-FR" b="1">
                <a:solidFill>
                  <a:srgbClr val="000000"/>
                </a:solidFill>
              </a:rPr>
              <a:t>Remarque</a:t>
            </a:r>
            <a:r>
              <a:rPr lang="fr-FR">
                <a:solidFill>
                  <a:srgbClr val="000000"/>
                </a:solidFill>
              </a:rPr>
              <a:t>: L'utilisation d'une adresse de tronçon suivant est généralement recommandée. Les routes statiques directement connectées ne doivent être utilisées qu'avec des interfaces série point à point.</a:t>
            </a:r>
            <a:r>
              <a:rPr lang="fr-FR" b="1">
                <a:solidFill>
                  <a:srgbClr val="000000"/>
                </a:solidFill>
              </a:rPr>
              <a:t>  </a:t>
            </a:r>
          </a:p>
          <a:p>
            <a:pPr marL="73085" lvl="1" indent="0" rtl="0">
              <a:buNone/>
            </a:pPr>
            <a:r>
              <a:rPr lang="fr-FR" b="1">
                <a:solidFill>
                  <a:srgbClr val="000000"/>
                </a:solidFill>
                <a:latin typeface="Courier New" panose="02070309020205020404" pitchFamily="49" charset="0"/>
                <a:cs typeface="Courier New" panose="02070309020205020404" pitchFamily="49" charset="0"/>
              </a:rPr>
              <a:t>R1(config)# ip route 172.16.1.0 255.255.255.0 s0/1/0 </a:t>
            </a:r>
          </a:p>
          <a:p>
            <a:pPr marL="73085" lvl="1" indent="0" rtl="0">
              <a:buNone/>
            </a:pPr>
            <a:r>
              <a:rPr lang="fr-FR" b="1">
                <a:solidFill>
                  <a:srgbClr val="000000"/>
                </a:solidFill>
                <a:latin typeface="Courier New" panose="02070309020205020404" pitchFamily="49" charset="0"/>
                <a:cs typeface="Courier New" panose="02070309020205020404" pitchFamily="49" charset="0"/>
              </a:rPr>
              <a:t>R1(config)# ip route 192.168.1.0 255.255.255.0 s0/1/0 </a:t>
            </a:r>
          </a:p>
          <a:p>
            <a:pPr marL="73085" lvl="1" indent="0" rtl="0">
              <a:buNone/>
            </a:pPr>
            <a:r>
              <a:rPr lang="fr-FR" b="1">
                <a:solidFill>
                  <a:srgbClr val="000000"/>
                </a:solidFill>
                <a:latin typeface="Courier New" panose="02070309020205020404" pitchFamily="49" charset="0"/>
                <a:cs typeface="Courier New" panose="02070309020205020404" pitchFamily="49" charset="0"/>
              </a:rPr>
              <a:t>R1(config)# ip route 192.168.2.0 255.255.255.0 s0/1/0</a:t>
            </a:r>
          </a:p>
        </p:txBody>
      </p:sp>
      <p:pic>
        <p:nvPicPr>
          <p:cNvPr id="2" name="Picture 1">
            <a:extLst>
              <a:ext uri="{FF2B5EF4-FFF2-40B4-BE49-F238E27FC236}">
                <a16:creationId xmlns:a16="http://schemas.microsoft.com/office/drawing/2014/main" xmlns:c15="http://schemas.microsoft.com/office/drawing/2012/chart" xmlns:c="http://schemas.openxmlformats.org/drawingml/2006/chart" xmlns="" id="{47DA537A-45BF-4C79-8B63-1FD702789359}"/>
              </a:ext>
            </a:extLst>
          </p:cNvPr>
          <p:cNvPicPr>
            <a:picLocks noChangeAspect="1"/>
          </p:cNvPicPr>
          <p:nvPr/>
        </p:nvPicPr>
        <p:blipFill>
          <a:blip r:embed="rId3"/>
          <a:stretch>
            <a:fillRect/>
          </a:stretch>
        </p:blipFill>
        <p:spPr>
          <a:xfrm>
            <a:off x="1710531" y="2978391"/>
            <a:ext cx="4924425" cy="1933575"/>
          </a:xfrm>
          <a:prstGeom prst="rect">
            <a:avLst/>
          </a:prstGeom>
        </p:spPr>
      </p:pic>
    </p:spTree>
    <p:extLst>
      <p:ext uri="{BB962C8B-B14F-4D97-AF65-F5344CB8AC3E}">
        <p14:creationId xmlns:p14="http://schemas.microsoft.com/office/powerpoint/2010/main" val="317002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Configurer les routes statiques IP</a:t>
            </a:r>
            <a:r>
              <a:rPr lang="en-US" dirty="0"/>
              <a:t/>
            </a:r>
            <a:br>
              <a:rPr lang="en-US" dirty="0"/>
            </a:br>
            <a:r>
              <a:rPr lang="fr-FR" sz="2400"/>
              <a:t>Route statique connectée directement d'IPv6</a:t>
            </a:r>
          </a:p>
        </p:txBody>
      </p:sp>
      <p:sp>
        <p:nvSpPr>
          <p:cNvPr id="6" name="Content Placeholder 5">
            <a:extLst>
              <a:ext uri="{FF2B5EF4-FFF2-40B4-BE49-F238E27FC236}">
                <a16:creationId xmlns:a16="http://schemas.microsoft.com/office/drawing/2014/main" xmlns:c15="http://schemas.microsoft.com/office/drawing/2012/chart" xmlns:c="http://schemas.openxmlformats.org/drawingml/2006/chart" xmlns="" id="{41539DD7-C4D8-E54C-95DD-4D96BF093D3B}"/>
              </a:ext>
            </a:extLst>
          </p:cNvPr>
          <p:cNvSpPr>
            <a:spLocks noGrp="1"/>
          </p:cNvSpPr>
          <p:nvPr>
            <p:ph idx="1"/>
          </p:nvPr>
        </p:nvSpPr>
        <p:spPr>
          <a:xfrm>
            <a:off x="474662" y="731837"/>
            <a:ext cx="4195661" cy="3689897"/>
          </a:xfrm>
        </p:spPr>
        <p:txBody>
          <a:bodyPr/>
          <a:lstStyle/>
          <a:p>
            <a:pPr marL="0" indent="0" algn="l" rtl="0"/>
            <a:r>
              <a:rPr lang="fr-FR" sz="1200">
                <a:solidFill>
                  <a:srgbClr val="000000"/>
                </a:solidFill>
              </a:rPr>
              <a:t>Dans l'exemple, trois routes statiques IPv6 directement connectées sont configurées sur R1 à l'aide de l'interface de sortie.</a:t>
            </a:r>
          </a:p>
          <a:p>
            <a:pPr marL="73085" lvl="1" indent="0" rtl="0">
              <a:buNone/>
            </a:pPr>
            <a:r>
              <a:rPr lang="fr-FR" sz="1200" b="1">
                <a:solidFill>
                  <a:srgbClr val="000000"/>
                </a:solidFill>
              </a:rPr>
              <a:t>Remarque</a:t>
            </a:r>
            <a:r>
              <a:rPr lang="fr-FR" sz="1200">
                <a:solidFill>
                  <a:srgbClr val="000000"/>
                </a:solidFill>
              </a:rPr>
              <a:t>: L'utilisation d'une adresse de tronçon suivant est généralement recommandée. Les routes statiques directement connectées ne doivent être utilisées qu'avec des interfaces série point à point.</a:t>
            </a:r>
            <a:r>
              <a:rPr lang="fr-FR" sz="1200" b="1">
                <a:solidFill>
                  <a:srgbClr val="000000"/>
                </a:solidFill>
              </a:rPr>
              <a:t> </a:t>
            </a:r>
          </a:p>
          <a:p>
            <a:pPr marL="0" indent="0" algn="l"/>
            <a:endParaRPr lang="en-US" sz="1200" b="1" dirty="0">
              <a:solidFill>
                <a:srgbClr val="000000"/>
              </a:solidFill>
              <a:latin typeface="Courier New" panose="02070309020205020404" pitchFamily="49" charset="0"/>
              <a:cs typeface="Courier New" panose="02070309020205020404" pitchFamily="49" charset="0"/>
            </a:endParaRPr>
          </a:p>
          <a:p>
            <a:pPr marL="0" indent="0" algn="l" rtl="0"/>
            <a:r>
              <a:rPr lang="fr-FR" sz="1200" b="1">
                <a:solidFill>
                  <a:srgbClr val="000000"/>
                </a:solidFill>
                <a:latin typeface="Courier New" panose="02070309020205020404" pitchFamily="49" charset="0"/>
                <a:cs typeface="Courier New" panose="02070309020205020404" pitchFamily="49" charset="0"/>
              </a:rPr>
              <a:t>R1 (config) # ipv6 route 2001:db8:acad:1::/64 s0/1/0 </a:t>
            </a:r>
          </a:p>
          <a:p>
            <a:pPr marL="0" indent="0" algn="l"/>
            <a:endParaRPr lang="en-US" sz="1200" b="1" dirty="0">
              <a:solidFill>
                <a:srgbClr val="000000"/>
              </a:solidFill>
              <a:latin typeface="Courier New" panose="02070309020205020404" pitchFamily="49" charset="0"/>
              <a:cs typeface="Courier New" panose="02070309020205020404" pitchFamily="49" charset="0"/>
            </a:endParaRPr>
          </a:p>
          <a:p>
            <a:pPr marL="0" indent="0" algn="l" rtl="0"/>
            <a:r>
              <a:rPr lang="fr-FR" sz="1200" b="1">
                <a:solidFill>
                  <a:srgbClr val="000000"/>
                </a:solidFill>
                <a:latin typeface="Courier New" panose="02070309020205020404" pitchFamily="49" charset="0"/>
                <a:cs typeface="Courier New" panose="02070309020205020404" pitchFamily="49" charset="0"/>
              </a:rPr>
              <a:t>R1 (config) # route ipv6 2001:db8:cafe:1::/64 s0/1/0 </a:t>
            </a:r>
          </a:p>
          <a:p>
            <a:pPr marL="0" indent="0" algn="l"/>
            <a:endParaRPr lang="en-US" sz="1200" b="1" dirty="0">
              <a:solidFill>
                <a:srgbClr val="000000"/>
              </a:solidFill>
              <a:latin typeface="Courier New" panose="02070309020205020404" pitchFamily="49" charset="0"/>
              <a:cs typeface="Courier New" panose="02070309020205020404" pitchFamily="49" charset="0"/>
            </a:endParaRPr>
          </a:p>
          <a:p>
            <a:pPr marL="0" indent="0" algn="l" rtl="0"/>
            <a:r>
              <a:rPr lang="fr-FR" sz="1200" b="1">
                <a:solidFill>
                  <a:srgbClr val="000000"/>
                </a:solidFill>
                <a:latin typeface="Courier New" panose="02070309020205020404" pitchFamily="49" charset="0"/>
                <a:cs typeface="Courier New" panose="02070309020205020404" pitchFamily="49" charset="0"/>
              </a:rPr>
              <a:t>R1 (config) # ipv6 route 2001:db8:cafe:2::/64 s0/1/0</a:t>
            </a:r>
          </a:p>
        </p:txBody>
      </p:sp>
      <p:pic>
        <p:nvPicPr>
          <p:cNvPr id="2" name="Picture 1">
            <a:extLst>
              <a:ext uri="{FF2B5EF4-FFF2-40B4-BE49-F238E27FC236}">
                <a16:creationId xmlns:a16="http://schemas.microsoft.com/office/drawing/2014/main" xmlns:c15="http://schemas.microsoft.com/office/drawing/2012/chart" xmlns:c="http://schemas.openxmlformats.org/drawingml/2006/chart" xmlns="" id="{AB40A619-85C4-45E4-8C9E-6BE4AFE6B1AC}"/>
              </a:ext>
            </a:extLst>
          </p:cNvPr>
          <p:cNvPicPr>
            <a:picLocks noChangeAspect="1"/>
          </p:cNvPicPr>
          <p:nvPr/>
        </p:nvPicPr>
        <p:blipFill>
          <a:blip r:embed="rId3"/>
          <a:stretch>
            <a:fillRect/>
          </a:stretch>
        </p:blipFill>
        <p:spPr>
          <a:xfrm>
            <a:off x="4832340" y="814506"/>
            <a:ext cx="4072749" cy="3689897"/>
          </a:xfrm>
          <a:prstGeom prst="rect">
            <a:avLst/>
          </a:prstGeom>
        </p:spPr>
      </p:pic>
    </p:spTree>
    <p:extLst>
      <p:ext uri="{BB962C8B-B14F-4D97-AF65-F5344CB8AC3E}">
        <p14:creationId xmlns:p14="http://schemas.microsoft.com/office/powerpoint/2010/main" val="380152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Configuration de routes statiques IP</a:t>
            </a:r>
            <a:r>
              <a:rPr lang="en-US" dirty="0"/>
              <a:t/>
            </a:r>
            <a:br>
              <a:rPr lang="en-US" dirty="0"/>
            </a:br>
            <a:r>
              <a:rPr lang="fr-FR" sz="2400"/>
              <a:t>Route statique entièrement spécifiée d'IPv4</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A1B3A1D6-9974-8A46-939A-73A094DD0B93}"/>
              </a:ext>
            </a:extLst>
          </p:cNvPr>
          <p:cNvSpPr>
            <a:spLocks noGrp="1"/>
          </p:cNvSpPr>
          <p:nvPr>
            <p:ph idx="1"/>
          </p:nvPr>
        </p:nvSpPr>
        <p:spPr>
          <a:xfrm>
            <a:off x="0" y="731837"/>
            <a:ext cx="3982065" cy="3689897"/>
          </a:xfrm>
        </p:spPr>
        <p:txBody>
          <a:bodyPr/>
          <a:lstStyle/>
          <a:p>
            <a:pPr marL="285750" indent="-285750" algn="l" rtl="0">
              <a:buFont typeface="Arial" panose="020B0604020202020204" pitchFamily="34" charset="0"/>
              <a:buChar char="•"/>
            </a:pPr>
            <a:r>
              <a:rPr lang="fr-FR" sz="1400" dirty="0">
                <a:solidFill>
                  <a:srgbClr val="000000"/>
                </a:solidFill>
              </a:rPr>
              <a:t>Dans une route statique entièrement spécifiée, l’interface de sortie et l’adresse IP de tronçon suivant sont spécifiées. Cette forme de route statique est utilisée lorsque l’interface de sortie est une interface à accès multiple et il est nécessaire d’identifier explicitement le tronçon suivant. Le tronçon suivant doit être connecté directement à l'interface de sortie spécifique. L'utilisation d'une interface de sortie est facultative, mais il est nécessaire d'utiliser une adresse de tronçon suivant.</a:t>
            </a:r>
          </a:p>
          <a:p>
            <a:pPr marL="285750" indent="-285750" algn="l" rtl="0">
              <a:buFont typeface="Arial" panose="020B0604020202020204" pitchFamily="34" charset="0"/>
              <a:buChar char="•"/>
            </a:pPr>
            <a:r>
              <a:rPr lang="fr-FR" sz="1400" dirty="0">
                <a:solidFill>
                  <a:srgbClr val="000000"/>
                </a:solidFill>
              </a:rPr>
              <a:t>Il est recommandé, lorsque l'interface de sortie est un réseau Ethernet, que la route statique comprenne une adresse de tronçon suivant. Vous pouvez également utiliser une route statique entièrement spécifié qui comprend à la fois l'interface de sortie et l'adresse du tronçon suivant.</a:t>
            </a:r>
          </a:p>
        </p:txBody>
      </p:sp>
      <p:pic>
        <p:nvPicPr>
          <p:cNvPr id="2" name="Picture 1">
            <a:extLst>
              <a:ext uri="{FF2B5EF4-FFF2-40B4-BE49-F238E27FC236}">
                <a16:creationId xmlns:a16="http://schemas.microsoft.com/office/drawing/2014/main" xmlns:c15="http://schemas.microsoft.com/office/drawing/2012/chart" xmlns:c="http://schemas.openxmlformats.org/drawingml/2006/chart" xmlns="" id="{CB01257C-609F-4591-9958-99A06010DFFB}"/>
              </a:ext>
            </a:extLst>
          </p:cNvPr>
          <p:cNvPicPr>
            <a:picLocks noChangeAspect="1"/>
          </p:cNvPicPr>
          <p:nvPr/>
        </p:nvPicPr>
        <p:blipFill>
          <a:blip r:embed="rId3"/>
          <a:stretch>
            <a:fillRect/>
          </a:stretch>
        </p:blipFill>
        <p:spPr>
          <a:xfrm>
            <a:off x="4131603" y="1316451"/>
            <a:ext cx="4909676" cy="492556"/>
          </a:xfrm>
          <a:prstGeom prst="rect">
            <a:avLst/>
          </a:prstGeom>
        </p:spPr>
      </p:pic>
      <p:pic>
        <p:nvPicPr>
          <p:cNvPr id="5" name="Picture 4">
            <a:extLst>
              <a:ext uri="{FF2B5EF4-FFF2-40B4-BE49-F238E27FC236}">
                <a16:creationId xmlns:a16="http://schemas.microsoft.com/office/drawing/2014/main" xmlns:c15="http://schemas.microsoft.com/office/drawing/2012/chart" xmlns:c="http://schemas.openxmlformats.org/drawingml/2006/chart" xmlns="" id="{A20DCA52-C7FA-47B4-B199-4B14B00BCCAD}"/>
              </a:ext>
            </a:extLst>
          </p:cNvPr>
          <p:cNvPicPr>
            <a:picLocks noChangeAspect="1"/>
          </p:cNvPicPr>
          <p:nvPr/>
        </p:nvPicPr>
        <p:blipFill>
          <a:blip r:embed="rId4"/>
          <a:stretch>
            <a:fillRect/>
          </a:stretch>
        </p:blipFill>
        <p:spPr>
          <a:xfrm>
            <a:off x="4131603" y="2291858"/>
            <a:ext cx="4933950" cy="1914525"/>
          </a:xfrm>
          <a:prstGeom prst="rect">
            <a:avLst/>
          </a:prstGeom>
        </p:spPr>
      </p:pic>
    </p:spTree>
    <p:extLst>
      <p:ext uri="{BB962C8B-B14F-4D97-AF65-F5344CB8AC3E}">
        <p14:creationId xmlns:p14="http://schemas.microsoft.com/office/powerpoint/2010/main" val="146065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Configuration de routes statiques IP</a:t>
            </a:r>
            <a:r>
              <a:rPr lang="en-US" dirty="0"/>
              <a:t/>
            </a:r>
            <a:br>
              <a:rPr lang="en-US" dirty="0"/>
            </a:br>
            <a:r>
              <a:rPr lang="fr-FR" sz="2400"/>
              <a:t>Route statique entièrement spécifiée d'IPv6</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A1B3A1D6-9974-8A46-939A-73A094DD0B93}"/>
              </a:ext>
            </a:extLst>
          </p:cNvPr>
          <p:cNvSpPr>
            <a:spLocks noGrp="1"/>
          </p:cNvSpPr>
          <p:nvPr>
            <p:ph idx="1"/>
          </p:nvPr>
        </p:nvSpPr>
        <p:spPr>
          <a:xfrm>
            <a:off x="155448" y="731837"/>
            <a:ext cx="8599271" cy="1545019"/>
          </a:xfrm>
        </p:spPr>
        <p:txBody>
          <a:bodyPr/>
          <a:lstStyle/>
          <a:p>
            <a:pPr marL="0" indent="0" algn="l" rtl="0"/>
            <a:r>
              <a:rPr lang="fr-FR" sz="1500">
                <a:solidFill>
                  <a:srgbClr val="000000"/>
                </a:solidFill>
              </a:rPr>
              <a:t>Dans une route statique entièrement spécifiée, l’interface de sortie et l’adresse IPv6 de tronçon suivant sont toutes deux spécifiées. </a:t>
            </a:r>
          </a:p>
          <a:p>
            <a:pPr marL="0" indent="0" algn="l" rtl="0"/>
            <a:r>
              <a:rPr lang="fr-FR" sz="1500">
                <a:solidFill>
                  <a:srgbClr val="000000"/>
                </a:solidFill>
              </a:rPr>
              <a:t>ll y a des circonstances dans IPv6 dans lesquelles une route statique entièrement spécifiée doit être utilisée. Si la route IPv6 statique utilise une adresse link-local IPv6 comme adresse de tronçon suivant, une route statique entièrement spécifiée incluant l'interface de sortie doit être utilisée. La Figure présente un exemple d'une route statique IPv6 entièrement spécifiée en utilisant une adresse link-local IPv6 comme adresse de tronçon suivant.</a:t>
            </a:r>
          </a:p>
        </p:txBody>
      </p:sp>
      <p:pic>
        <p:nvPicPr>
          <p:cNvPr id="5" name="Picture 4">
            <a:extLst>
              <a:ext uri="{FF2B5EF4-FFF2-40B4-BE49-F238E27FC236}">
                <a16:creationId xmlns:a16="http://schemas.microsoft.com/office/drawing/2014/main" xmlns:c15="http://schemas.microsoft.com/office/drawing/2012/chart" xmlns:c="http://schemas.openxmlformats.org/drawingml/2006/chart" xmlns="" id="{81DB22C3-C393-9842-A14D-FA4E08E50BA2}"/>
              </a:ext>
            </a:extLst>
          </p:cNvPr>
          <p:cNvPicPr>
            <a:picLocks noChangeAspect="1"/>
          </p:cNvPicPr>
          <p:nvPr/>
        </p:nvPicPr>
        <p:blipFill>
          <a:blip r:embed="rId3"/>
          <a:stretch>
            <a:fillRect/>
          </a:stretch>
        </p:blipFill>
        <p:spPr>
          <a:xfrm>
            <a:off x="1427173" y="2276856"/>
            <a:ext cx="6055820" cy="2412330"/>
          </a:xfrm>
          <a:prstGeom prst="rect">
            <a:avLst/>
          </a:prstGeom>
        </p:spPr>
      </p:pic>
    </p:spTree>
    <p:extLst>
      <p:ext uri="{BB962C8B-B14F-4D97-AF65-F5344CB8AC3E}">
        <p14:creationId xmlns:p14="http://schemas.microsoft.com/office/powerpoint/2010/main" val="224427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Configuration de routes statiques IP</a:t>
            </a:r>
            <a:r>
              <a:rPr lang="en-US" dirty="0"/>
              <a:t/>
            </a:r>
            <a:br>
              <a:rPr lang="en-US" dirty="0"/>
            </a:br>
            <a:r>
              <a:rPr lang="fr-FR" sz="2400"/>
              <a:t>Route statique entièrement spécifiée d'IPv6 (Suite)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A1B3A1D6-9974-8A46-939A-73A094DD0B93}"/>
              </a:ext>
            </a:extLst>
          </p:cNvPr>
          <p:cNvSpPr>
            <a:spLocks noGrp="1"/>
          </p:cNvSpPr>
          <p:nvPr>
            <p:ph idx="1"/>
          </p:nvPr>
        </p:nvSpPr>
        <p:spPr>
          <a:xfrm>
            <a:off x="474662" y="731837"/>
            <a:ext cx="8280057" cy="1839913"/>
          </a:xfrm>
        </p:spPr>
        <p:txBody>
          <a:bodyPr/>
          <a:lstStyle/>
          <a:p>
            <a:pPr marL="0" indent="0" algn="l" rtl="0"/>
            <a:r>
              <a:rPr lang="fr-FR" sz="1600">
                <a:solidFill>
                  <a:srgbClr val="000000"/>
                </a:solidFill>
              </a:rPr>
              <a:t>Une route statique entièrement spécifiée doit être utilisée parce que les adresses link-local IPv6 ne figurent pas dans la table de routage IPv6. Les adresses link-local sont uniquement uniques sur une liaison ou un réseau donné. L'adresse link-local de tronçon suivant peut être une adresse valide sur plusieurs réseaux connectés au routeur. Par conséquent, il est nécessaire d'inclure l'interface de sortie.</a:t>
            </a:r>
          </a:p>
          <a:p>
            <a:pPr marL="0" indent="0" algn="l" rtl="0"/>
            <a:r>
              <a:rPr lang="fr-FR" sz="1600">
                <a:solidFill>
                  <a:srgbClr val="000000"/>
                </a:solidFill>
              </a:rPr>
              <a:t>L'exemple suivant illustre l'entrée de table de routage IPv6 pour cette route. Notez que l'adresse link-local du tronçon suivant et l'interface de sortie sont toutes deux incluses.</a:t>
            </a:r>
          </a:p>
        </p:txBody>
      </p:sp>
      <p:pic>
        <p:nvPicPr>
          <p:cNvPr id="5" name="Picture 4">
            <a:extLst>
              <a:ext uri="{FF2B5EF4-FFF2-40B4-BE49-F238E27FC236}">
                <a16:creationId xmlns:a16="http://schemas.microsoft.com/office/drawing/2014/main" xmlns:c15="http://schemas.microsoft.com/office/drawing/2012/chart" xmlns:c="http://schemas.openxmlformats.org/drawingml/2006/chart" xmlns="" id="{ECD061FE-D904-471D-9A41-0823F7F35F2D}"/>
              </a:ext>
            </a:extLst>
          </p:cNvPr>
          <p:cNvPicPr>
            <a:picLocks noChangeAspect="1"/>
          </p:cNvPicPr>
          <p:nvPr/>
        </p:nvPicPr>
        <p:blipFill>
          <a:blip r:embed="rId3"/>
          <a:stretch>
            <a:fillRect/>
          </a:stretch>
        </p:blipFill>
        <p:spPr>
          <a:xfrm>
            <a:off x="1223194" y="2827380"/>
            <a:ext cx="6697612" cy="952413"/>
          </a:xfrm>
          <a:prstGeom prst="rect">
            <a:avLst/>
          </a:prstGeom>
        </p:spPr>
      </p:pic>
    </p:spTree>
    <p:extLst>
      <p:ext uri="{BB962C8B-B14F-4D97-AF65-F5344CB8AC3E}">
        <p14:creationId xmlns:p14="http://schemas.microsoft.com/office/powerpoint/2010/main" val="140499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05798" y="113355"/>
            <a:ext cx="8345488" cy="731837"/>
          </a:xfrm>
        </p:spPr>
        <p:txBody>
          <a:bodyPr/>
          <a:lstStyle/>
          <a:p>
            <a:pPr rtl="0"/>
            <a:r>
              <a:rPr lang="fr-FR" sz="1600" dirty="0"/>
              <a:t>Configuration de routes statiques IP</a:t>
            </a:r>
            <a:r>
              <a:rPr lang="en-US" dirty="0"/>
              <a:t/>
            </a:r>
            <a:br>
              <a:rPr lang="en-US" dirty="0"/>
            </a:br>
            <a:r>
              <a:rPr lang="fr-FR" sz="2400" dirty="0"/>
              <a:t>Vérifier une route statique</a:t>
            </a:r>
          </a:p>
        </p:txBody>
      </p:sp>
      <p:sp>
        <p:nvSpPr>
          <p:cNvPr id="6" name="Content Placeholder 5">
            <a:extLst>
              <a:ext uri="{FF2B5EF4-FFF2-40B4-BE49-F238E27FC236}">
                <a16:creationId xmlns:a16="http://schemas.microsoft.com/office/drawing/2014/main" xmlns:c15="http://schemas.microsoft.com/office/drawing/2012/chart" xmlns:c="http://schemas.openxmlformats.org/drawingml/2006/chart" xmlns="" id="{E1E644DF-58C1-2B46-BECC-8654CBC52FFB}"/>
              </a:ext>
            </a:extLst>
          </p:cNvPr>
          <p:cNvSpPr>
            <a:spLocks noGrp="1"/>
          </p:cNvSpPr>
          <p:nvPr>
            <p:ph idx="1"/>
          </p:nvPr>
        </p:nvSpPr>
        <p:spPr>
          <a:xfrm>
            <a:off x="512447" y="830079"/>
            <a:ext cx="8280057" cy="3689897"/>
          </a:xfrm>
        </p:spPr>
        <p:txBody>
          <a:bodyPr/>
          <a:lstStyle/>
          <a:p>
            <a:pPr marL="0" indent="0" algn="l" rtl="0"/>
            <a:r>
              <a:rPr lang="fr-FR" sz="1600" dirty="0">
                <a:solidFill>
                  <a:srgbClr val="000000"/>
                </a:solidFill>
              </a:rPr>
              <a:t>En utilisant </a:t>
            </a:r>
            <a:r>
              <a:rPr lang="fr-FR" sz="1600" b="1" dirty="0">
                <a:solidFill>
                  <a:srgbClr val="000000"/>
                </a:solidFill>
              </a:rPr>
              <a:t>show </a:t>
            </a:r>
            <a:r>
              <a:rPr lang="fr-FR" sz="1600" b="1" dirty="0" err="1">
                <a:solidFill>
                  <a:srgbClr val="000000"/>
                </a:solidFill>
              </a:rPr>
              <a:t>ip</a:t>
            </a:r>
            <a:r>
              <a:rPr lang="fr-FR" sz="1600" b="1" dirty="0">
                <a:solidFill>
                  <a:srgbClr val="000000"/>
                </a:solidFill>
              </a:rPr>
              <a:t> route</a:t>
            </a:r>
            <a:r>
              <a:rPr lang="fr-FR" sz="1600" dirty="0">
                <a:solidFill>
                  <a:srgbClr val="000000"/>
                </a:solidFill>
              </a:rPr>
              <a:t>, </a:t>
            </a:r>
            <a:r>
              <a:rPr lang="fr-FR" sz="1600" b="1" dirty="0">
                <a:solidFill>
                  <a:srgbClr val="000000"/>
                </a:solidFill>
              </a:rPr>
              <a:t>show ipv6 route</a:t>
            </a:r>
            <a:r>
              <a:rPr lang="fr-FR" sz="1600" dirty="0">
                <a:solidFill>
                  <a:srgbClr val="000000"/>
                </a:solidFill>
              </a:rPr>
              <a:t>, </a:t>
            </a:r>
            <a:r>
              <a:rPr lang="fr-FR" sz="1600" b="1" dirty="0" err="1">
                <a:solidFill>
                  <a:srgbClr val="000000"/>
                </a:solidFill>
              </a:rPr>
              <a:t>ping</a:t>
            </a:r>
            <a:r>
              <a:rPr lang="fr-FR" sz="1600" dirty="0">
                <a:solidFill>
                  <a:srgbClr val="000000"/>
                </a:solidFill>
              </a:rPr>
              <a:t> et </a:t>
            </a:r>
            <a:r>
              <a:rPr lang="fr-FR" sz="1600" b="1" dirty="0" err="1">
                <a:solidFill>
                  <a:srgbClr val="000000"/>
                </a:solidFill>
              </a:rPr>
              <a:t>traceroute</a:t>
            </a:r>
            <a:r>
              <a:rPr lang="fr-FR" sz="1600" dirty="0">
                <a:solidFill>
                  <a:srgbClr val="000000"/>
                </a:solidFill>
              </a:rPr>
              <a:t>, autres commandes utiles pour vérifier les routes statiques sont les suivantes:</a:t>
            </a:r>
          </a:p>
          <a:p>
            <a:pPr marL="342900" indent="-342900" algn="l" rtl="0">
              <a:buFont typeface="Arial" panose="020B0604020202020204" pitchFamily="34" charset="0"/>
              <a:buChar char="•"/>
            </a:pPr>
            <a:r>
              <a:rPr lang="fr-FR" sz="1600" b="1" dirty="0">
                <a:solidFill>
                  <a:srgbClr val="000000"/>
                </a:solidFill>
              </a:rPr>
              <a:t>show </a:t>
            </a:r>
            <a:r>
              <a:rPr lang="fr-FR" sz="1600" b="1" dirty="0" err="1">
                <a:solidFill>
                  <a:srgbClr val="000000"/>
                </a:solidFill>
              </a:rPr>
              <a:t>ip</a:t>
            </a:r>
            <a:r>
              <a:rPr lang="fr-FR" sz="1600" b="1" dirty="0">
                <a:solidFill>
                  <a:srgbClr val="000000"/>
                </a:solidFill>
              </a:rPr>
              <a:t> route </a:t>
            </a:r>
            <a:r>
              <a:rPr lang="fr-FR" sz="1600" b="1" dirty="0" err="1">
                <a:solidFill>
                  <a:srgbClr val="000000"/>
                </a:solidFill>
              </a:rPr>
              <a:t>static</a:t>
            </a:r>
            <a:endParaRPr lang="fr-FR" sz="1600" b="1" dirty="0">
              <a:solidFill>
                <a:srgbClr val="000000"/>
              </a:solidFill>
            </a:endParaRPr>
          </a:p>
          <a:p>
            <a:pPr marL="342900" indent="-342900" algn="l" rtl="0">
              <a:buFont typeface="Arial" panose="020B0604020202020204" pitchFamily="34" charset="0"/>
              <a:buChar char="•"/>
            </a:pPr>
            <a:r>
              <a:rPr lang="fr-FR" sz="1600" b="1" dirty="0">
                <a:solidFill>
                  <a:srgbClr val="000000"/>
                </a:solidFill>
              </a:rPr>
              <a:t>show </a:t>
            </a:r>
            <a:r>
              <a:rPr lang="fr-FR" sz="1600" b="1" dirty="0" err="1">
                <a:solidFill>
                  <a:srgbClr val="000000"/>
                </a:solidFill>
              </a:rPr>
              <a:t>ip</a:t>
            </a:r>
            <a:r>
              <a:rPr lang="fr-FR" sz="1600" b="1" dirty="0">
                <a:solidFill>
                  <a:srgbClr val="000000"/>
                </a:solidFill>
              </a:rPr>
              <a:t> route</a:t>
            </a:r>
            <a:r>
              <a:rPr lang="fr-FR" sz="1600" dirty="0">
                <a:solidFill>
                  <a:srgbClr val="000000"/>
                </a:solidFill>
              </a:rPr>
              <a:t> </a:t>
            </a:r>
            <a:r>
              <a:rPr lang="fr-FR" sz="1600" i="1" dirty="0">
                <a:solidFill>
                  <a:srgbClr val="000000"/>
                </a:solidFill>
              </a:rPr>
              <a:t>network</a:t>
            </a:r>
          </a:p>
          <a:p>
            <a:pPr marL="342900" indent="-342900" algn="l" rtl="0">
              <a:buFont typeface="Arial" panose="020B0604020202020204" pitchFamily="34" charset="0"/>
              <a:buChar char="•"/>
            </a:pPr>
            <a:r>
              <a:rPr lang="fr-FR" sz="1600" b="1" dirty="0">
                <a:solidFill>
                  <a:srgbClr val="000000"/>
                </a:solidFill>
              </a:rPr>
              <a:t>show running-config | section </a:t>
            </a:r>
            <a:r>
              <a:rPr lang="fr-FR" sz="1600" b="1" dirty="0" err="1">
                <a:solidFill>
                  <a:srgbClr val="000000"/>
                </a:solidFill>
              </a:rPr>
              <a:t>ip</a:t>
            </a:r>
            <a:r>
              <a:rPr lang="fr-FR" sz="1600" b="1" dirty="0">
                <a:solidFill>
                  <a:srgbClr val="000000"/>
                </a:solidFill>
              </a:rPr>
              <a:t> route</a:t>
            </a:r>
          </a:p>
          <a:p>
            <a:pPr marL="0" indent="0" algn="l" rtl="0"/>
            <a:r>
              <a:rPr lang="fr-FR" sz="1600" dirty="0">
                <a:solidFill>
                  <a:srgbClr val="000000"/>
                </a:solidFill>
              </a:rPr>
              <a:t>Remplacez </a:t>
            </a:r>
            <a:r>
              <a:rPr lang="fr-FR" sz="1600" b="1" dirty="0" err="1">
                <a:solidFill>
                  <a:srgbClr val="000000"/>
                </a:solidFill>
              </a:rPr>
              <a:t>ip</a:t>
            </a:r>
            <a:r>
              <a:rPr lang="fr-FR" sz="1600" dirty="0">
                <a:solidFill>
                  <a:srgbClr val="000000"/>
                </a:solidFill>
              </a:rPr>
              <a:t> par </a:t>
            </a:r>
            <a:r>
              <a:rPr lang="fr-FR" sz="1600" b="1" dirty="0">
                <a:solidFill>
                  <a:srgbClr val="000000"/>
                </a:solidFill>
              </a:rPr>
              <a:t>ipv6</a:t>
            </a:r>
            <a:r>
              <a:rPr lang="fr-FR" sz="1600" dirty="0">
                <a:solidFill>
                  <a:srgbClr val="000000"/>
                </a:solidFill>
              </a:rPr>
              <a:t> pour les versions IPv6 de la commande.</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61546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fr-FR">
                <a:solidFill>
                  <a:schemeClr val="accent5">
                    <a:lumMod val="40000"/>
                    <a:lumOff val="60000"/>
                  </a:schemeClr>
                </a:solidFill>
              </a:rPr>
              <a:t>15.3 Configuration des routes statiques par défaut IP</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Configurer les routes statiques par défaut IP</a:t>
            </a:r>
            <a:r>
              <a:rPr lang="en-US" dirty="0"/>
              <a:t/>
            </a:r>
            <a:br>
              <a:rPr lang="en-US" dirty="0"/>
            </a:br>
            <a:r>
              <a:rPr lang="fr-FR" sz="2400"/>
              <a:t>Routes statique par défaut</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DB16F15B-633E-EB44-A9B8-C3A884F158BC}"/>
              </a:ext>
            </a:extLst>
          </p:cNvPr>
          <p:cNvSpPr>
            <a:spLocks noGrp="1"/>
          </p:cNvSpPr>
          <p:nvPr>
            <p:ph idx="1"/>
          </p:nvPr>
        </p:nvSpPr>
        <p:spPr>
          <a:xfrm>
            <a:off x="0" y="731837"/>
            <a:ext cx="4711598" cy="3689897"/>
          </a:xfrm>
        </p:spPr>
        <p:txBody>
          <a:bodyPr/>
          <a:lstStyle/>
          <a:p>
            <a:pPr marL="342900" indent="-342900" algn="l" rtl="0">
              <a:buFont typeface="Arial" panose="020B0604020202020204" pitchFamily="34" charset="0"/>
              <a:buChar char="•"/>
            </a:pPr>
            <a:r>
              <a:rPr lang="fr-FR" sz="1600" dirty="0">
                <a:solidFill>
                  <a:srgbClr val="000000"/>
                </a:solidFill>
              </a:rPr>
              <a:t>Une route par défaut est une route statique qui correspond à tous les paquets. Une route unique par défaut pour représenter un réseau qui ne figure pas dans la table de routage</a:t>
            </a:r>
          </a:p>
          <a:p>
            <a:pPr marL="342900" indent="-342900" algn="l" rtl="0">
              <a:buFont typeface="Arial" panose="020B0604020202020204" pitchFamily="34" charset="0"/>
              <a:buChar char="•"/>
            </a:pPr>
            <a:r>
              <a:rPr lang="fr-FR" sz="1600" dirty="0">
                <a:solidFill>
                  <a:srgbClr val="000000"/>
                </a:solidFill>
              </a:rPr>
              <a:t>Les routeurs utilisent couramment des routes par défaut configurées localement ou apprises d’un autre routeur. La route par défaut est utilisé comme passerelle de dernier recours.</a:t>
            </a:r>
          </a:p>
          <a:p>
            <a:pPr marL="342900" indent="-342900" algn="l" rtl="0">
              <a:buFont typeface="Arial" panose="020B0604020202020204" pitchFamily="34" charset="0"/>
              <a:buChar char="•"/>
            </a:pPr>
            <a:r>
              <a:rPr lang="fr-FR" sz="1600" dirty="0">
                <a:solidFill>
                  <a:srgbClr val="000000"/>
                </a:solidFill>
              </a:rPr>
              <a:t>Les routes statiques par défaut sont couramment utilisées lors de la connexion d'un routeur périphérique à un réseau de fournisseur de services, ou d'un routeur d'extrémité. (un routeur avec un seul routeur voisin en amont).</a:t>
            </a:r>
          </a:p>
          <a:p>
            <a:pPr marL="342900" indent="-342900" algn="l" rtl="0">
              <a:buFont typeface="Arial" panose="020B0604020202020204" pitchFamily="34" charset="0"/>
              <a:buChar char="•"/>
            </a:pPr>
            <a:r>
              <a:rPr lang="fr-FR" sz="1600" dirty="0">
                <a:solidFill>
                  <a:srgbClr val="000000"/>
                </a:solidFill>
              </a:rPr>
              <a:t>La figure montre un scénario de route statique par défaut typique.</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xmlns:c15="http://schemas.microsoft.com/office/drawing/2012/chart" xmlns:c="http://schemas.openxmlformats.org/drawingml/2006/chart" xmlns="" id="{08823548-BB5E-7541-BBC1-988EA196F674}"/>
              </a:ext>
            </a:extLst>
          </p:cNvPr>
          <p:cNvPicPr>
            <a:picLocks noChangeAspect="1"/>
          </p:cNvPicPr>
          <p:nvPr/>
        </p:nvPicPr>
        <p:blipFill>
          <a:blip r:embed="rId3"/>
          <a:stretch>
            <a:fillRect/>
          </a:stretch>
        </p:blipFill>
        <p:spPr>
          <a:xfrm>
            <a:off x="4787168" y="1020726"/>
            <a:ext cx="4258666" cy="2587254"/>
          </a:xfrm>
          <a:prstGeom prst="rect">
            <a:avLst/>
          </a:prstGeom>
        </p:spPr>
      </p:pic>
    </p:spTree>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D0DBD329-AB20-664C-9697-486FE5CED9B9}"/>
              </a:ext>
            </a:extLst>
          </p:cNvPr>
          <p:cNvSpPr>
            <a:spLocks noGrp="1"/>
          </p:cNvSpPr>
          <p:nvPr>
            <p:ph type="title"/>
          </p:nvPr>
        </p:nvSpPr>
        <p:spPr>
          <a:xfrm>
            <a:off x="0" y="189238"/>
            <a:ext cx="9144000" cy="609708"/>
          </a:xfrm>
        </p:spPr>
        <p:txBody>
          <a:bodyPr/>
          <a:lstStyle/>
          <a:p>
            <a:pPr rtl="0"/>
            <a:r>
              <a:rPr lang="fr-FR"/>
              <a:t>What to Expect in this Module</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C2EDE137-350D-6D47-BD51-750CD198389A}"/>
              </a:ext>
            </a:extLst>
          </p:cNvPr>
          <p:cNvSpPr>
            <a:spLocks noGrp="1"/>
          </p:cNvSpPr>
          <p:nvPr>
            <p:ph idx="1"/>
          </p:nvPr>
        </p:nvSpPr>
        <p:spPr>
          <a:xfrm>
            <a:off x="144065" y="798945"/>
            <a:ext cx="8853286" cy="346366"/>
          </a:xfrm>
        </p:spPr>
        <p:txBody>
          <a:bodyPr/>
          <a:lstStyle/>
          <a:p>
            <a:pPr rtl="0"/>
            <a:r>
              <a:rPr lang="fr-FR"/>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xmlns:c15="http://schemas.microsoft.com/office/drawing/2012/chart" xmlns:c="http://schemas.openxmlformats.org/drawingml/2006/chart" xmlns="" id="{24EE699F-A87C-2246-9235-C1DFDF6B2651}"/>
              </a:ext>
            </a:extLst>
          </p:cNvPr>
          <p:cNvGraphicFramePr>
            <a:graphicFrameLocks noGrp="1"/>
          </p:cNvGraphicFramePr>
          <p:nvPr>
            <p:extLst>
              <p:ext uri="{D42A27DB-BD31-4B8C-83A1-F6EECF244321}">
                <p14:modId xmlns:p14="http://schemas.microsoft.com/office/powerpoint/2010/main" val="394767603"/>
              </p:ext>
            </p:extLst>
          </p:nvPr>
        </p:nvGraphicFramePr>
        <p:xfrm>
          <a:off x="291944" y="1338063"/>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xmlns:c15="http://schemas.microsoft.com/office/drawing/2012/chart" xmlns:c="http://schemas.openxmlformats.org/drawingml/2006/chart" xmlns="" val="200107645"/>
                    </a:ext>
                  </a:extLst>
                </a:gridCol>
                <a:gridCol w="6416970">
                  <a:extLst>
                    <a:ext uri="{9D8B030D-6E8A-4147-A177-3AD203B41FA5}">
                      <a16:colId xmlns:a16="http://schemas.microsoft.com/office/drawing/2014/main" xmlns:c15="http://schemas.microsoft.com/office/drawing/2012/chart" xmlns:c="http://schemas.openxmlformats.org/drawingml/2006/chart" xmlns="" val="2648404099"/>
                    </a:ext>
                  </a:extLst>
                </a:gridCol>
              </a:tblGrid>
              <a:tr h="265091">
                <a:tc>
                  <a:txBody>
                    <a:bodyPr/>
                    <a:lstStyle/>
                    <a:p>
                      <a:pPr rtl="0"/>
                      <a:r>
                        <a:rPr lang="fr-FR"/>
                        <a:t>Feature</a:t>
                      </a:r>
                    </a:p>
                  </a:txBody>
                  <a:tcPr/>
                </a:tc>
                <a:tc>
                  <a:txBody>
                    <a:bodyPr/>
                    <a:lstStyle/>
                    <a:p>
                      <a:pPr rtl="0"/>
                      <a:r>
                        <a:rPr lang="fr-FR"/>
                        <a:t>Description</a:t>
                      </a:r>
                    </a:p>
                  </a:txBody>
                  <a:tcPr/>
                </a:tc>
                <a:extLst>
                  <a:ext uri="{0D108BD9-81ED-4DB2-BD59-A6C34878D82A}">
                    <a16:rowId xmlns:a16="http://schemas.microsoft.com/office/drawing/2014/main" xmlns:c15="http://schemas.microsoft.com/office/drawing/2012/chart" xmlns:c="http://schemas.openxmlformats.org/drawingml/2006/chart" xmlns="" val="367710602"/>
                  </a:ext>
                </a:extLst>
              </a:tr>
              <a:tr h="331556">
                <a:tc>
                  <a:txBody>
                    <a:bodyPr/>
                    <a:lstStyle/>
                    <a:p>
                      <a:pPr algn="l" rtl="0" fontAlgn="b"/>
                      <a:r>
                        <a:rPr lang="fr-FR" sz="1400" b="0" i="0" u="none" strike="noStrike">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a:t>Expose learners to new skills and concepts.</a:t>
                      </a:r>
                    </a:p>
                  </a:txBody>
                  <a:tcPr/>
                </a:tc>
                <a:extLst>
                  <a:ext uri="{0D108BD9-81ED-4DB2-BD59-A6C34878D82A}">
                    <a16:rowId xmlns:a16="http://schemas.microsoft.com/office/drawing/2014/main" xmlns:c15="http://schemas.microsoft.com/office/drawing/2012/chart" xmlns:c="http://schemas.openxmlformats.org/drawingml/2006/chart" xmlns=""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a:t>Expose learners to new skills and concepts.</a:t>
                      </a:r>
                    </a:p>
                  </a:txBody>
                  <a:tcPr/>
                </a:tc>
                <a:extLst>
                  <a:ext uri="{0D108BD9-81ED-4DB2-BD59-A6C34878D82A}">
                    <a16:rowId xmlns:a16="http://schemas.microsoft.com/office/drawing/2014/main" xmlns:c15="http://schemas.microsoft.com/office/drawing/2012/chart" xmlns:c="http://schemas.openxmlformats.org/drawingml/2006/chart" xmlns=""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pPr rtl="0"/>
                      <a:r>
                        <a:rPr lang="fr-FR"/>
                        <a:t>Per topic online quiz to help learners gauge content understanding. </a:t>
                      </a:r>
                    </a:p>
                  </a:txBody>
                  <a:tcPr/>
                </a:tc>
                <a:extLst>
                  <a:ext uri="{0D108BD9-81ED-4DB2-BD59-A6C34878D82A}">
                    <a16:rowId xmlns:a16="http://schemas.microsoft.com/office/drawing/2014/main" xmlns:c15="http://schemas.microsoft.com/office/drawing/2012/chart" xmlns:c="http://schemas.openxmlformats.org/drawingml/2006/chart" xmlns=""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Interactive Activities</a:t>
                      </a:r>
                    </a:p>
                  </a:txBody>
                  <a:tcPr marL="9525" marR="9525" marT="9525" marB="0" anchor="b"/>
                </a:tc>
                <a:tc>
                  <a:txBody>
                    <a:bodyPr/>
                    <a:lstStyle/>
                    <a:p>
                      <a:pPr rtl="0"/>
                      <a:r>
                        <a:rPr lang="fr-FR"/>
                        <a:t>A variety of formats to help learners gauge content understanding.</a:t>
                      </a:r>
                    </a:p>
                  </a:txBody>
                  <a:tcPr/>
                </a:tc>
                <a:extLst>
                  <a:ext uri="{0D108BD9-81ED-4DB2-BD59-A6C34878D82A}">
                    <a16:rowId xmlns:a16="http://schemas.microsoft.com/office/drawing/2014/main" xmlns:c15="http://schemas.microsoft.com/office/drawing/2012/chart" xmlns:c="http://schemas.openxmlformats.org/drawingml/2006/chart" xmlns="" val="3454703549"/>
                  </a:ext>
                </a:extLst>
              </a:tr>
              <a:tr h="215293">
                <a:tc>
                  <a:txBody>
                    <a:bodyPr/>
                    <a:lstStyle/>
                    <a:p>
                      <a:pPr algn="l" rtl="0" fontAlgn="b"/>
                      <a:r>
                        <a:rPr lang="fr-FR" sz="1400" b="0" i="0" u="none" strike="noStrike">
                          <a:solidFill>
                            <a:srgbClr val="000000"/>
                          </a:solidFill>
                          <a:effectLst/>
                          <a:latin typeface="+mn-lt"/>
                        </a:rPr>
                        <a:t>Syntax Checker</a:t>
                      </a:r>
                    </a:p>
                  </a:txBody>
                  <a:tcPr marL="9525" marR="9525" marT="9525" marB="0" anchor="b"/>
                </a:tc>
                <a:tc>
                  <a:txBody>
                    <a:bodyPr/>
                    <a:lstStyle/>
                    <a:p>
                      <a:pPr rtl="0"/>
                      <a:r>
                        <a:rPr lang="fr-FR"/>
                        <a:t>Small simulations that expose learners to Cisco command line to practice configuration skills.</a:t>
                      </a:r>
                    </a:p>
                  </a:txBody>
                  <a:tcPr/>
                </a:tc>
                <a:extLst>
                  <a:ext uri="{0D108BD9-81ED-4DB2-BD59-A6C34878D82A}">
                    <a16:rowId xmlns:a16="http://schemas.microsoft.com/office/drawing/2014/main" xmlns:c15="http://schemas.microsoft.com/office/drawing/2012/chart" xmlns:c="http://schemas.openxmlformats.org/drawingml/2006/chart" xmlns="" val="2195331658"/>
                  </a:ext>
                </a:extLst>
              </a:tr>
              <a:tr h="265091">
                <a:tc>
                  <a:txBody>
                    <a:bodyPr/>
                    <a:lstStyle/>
                    <a:p>
                      <a:pPr algn="l" rtl="0" fontAlgn="b"/>
                      <a:r>
                        <a:rPr lang="fr-FR" sz="1400" b="0" i="0" u="none" strike="noStrike">
                          <a:solidFill>
                            <a:srgbClr val="000000"/>
                          </a:solidFill>
                          <a:effectLst/>
                          <a:latin typeface="+mn-lt"/>
                        </a:rPr>
                        <a:t>PT Activity</a:t>
                      </a:r>
                    </a:p>
                  </a:txBody>
                  <a:tcPr marL="9525" marR="9525" marT="9525" marB="0" anchor="b"/>
                </a:tc>
                <a:tc>
                  <a:txBody>
                    <a:bodyPr/>
                    <a:lstStyle/>
                    <a:p>
                      <a:pPr rtl="0"/>
                      <a:r>
                        <a:rPr lang="fr-FR"/>
                        <a:t>Simulation and modeling activities designed to explore, acquire, reinforce, and expand skills.</a:t>
                      </a:r>
                    </a:p>
                  </a:txBody>
                  <a:tcPr/>
                </a:tc>
                <a:extLst>
                  <a:ext uri="{0D108BD9-81ED-4DB2-BD59-A6C34878D82A}">
                    <a16:rowId xmlns:a16="http://schemas.microsoft.com/office/drawing/2014/main" xmlns:c15="http://schemas.microsoft.com/office/drawing/2012/chart" xmlns:c="http://schemas.openxmlformats.org/drawingml/2006/chart" xmlns=""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Configurer les routes statiques par défaut IP</a:t>
            </a:r>
            <a:r>
              <a:rPr lang="en-US" dirty="0"/>
              <a:t/>
            </a:r>
            <a:br>
              <a:rPr lang="en-US" dirty="0"/>
            </a:br>
            <a:r>
              <a:rPr lang="fr-FR" sz="2400"/>
              <a:t>Routes statique par défaut (Suite)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82B9265D-C7F0-FC46-8B8D-512F48B21150}"/>
              </a:ext>
            </a:extLst>
          </p:cNvPr>
          <p:cNvSpPr>
            <a:spLocks noGrp="1"/>
          </p:cNvSpPr>
          <p:nvPr>
            <p:ph idx="1"/>
          </p:nvPr>
        </p:nvSpPr>
        <p:spPr>
          <a:xfrm>
            <a:off x="73152" y="731837"/>
            <a:ext cx="9006840" cy="3689897"/>
          </a:xfrm>
        </p:spPr>
        <p:txBody>
          <a:bodyPr/>
          <a:lstStyle/>
          <a:p>
            <a:pPr marL="0" indent="0" algn="l" rtl="0"/>
            <a:r>
              <a:rPr lang="fr-FR" sz="1400" b="1" dirty="0">
                <a:solidFill>
                  <a:srgbClr val="000000"/>
                </a:solidFill>
              </a:rPr>
              <a:t>Les routes statiques par défaut IP: </a:t>
            </a:r>
            <a:r>
              <a:rPr lang="fr-FR" sz="1400" dirty="0">
                <a:solidFill>
                  <a:srgbClr val="000000"/>
                </a:solidFill>
              </a:rPr>
              <a:t>La syntaxe de commande pour une route statique par défaut est similaire à toute autre route statique, à l'exception que l'adresse réseau est </a:t>
            </a:r>
            <a:r>
              <a:rPr lang="fr-FR" sz="1400" b="1" dirty="0">
                <a:solidFill>
                  <a:srgbClr val="000000"/>
                </a:solidFill>
              </a:rPr>
              <a:t>0.0.0.0</a:t>
            </a:r>
            <a:r>
              <a:rPr lang="fr-FR" sz="1400" dirty="0">
                <a:solidFill>
                  <a:srgbClr val="000000"/>
                </a:solidFill>
              </a:rPr>
              <a:t> et que le masque de sous-réseau est </a:t>
            </a:r>
            <a:r>
              <a:rPr lang="fr-FR" sz="1400" b="1" dirty="0">
                <a:solidFill>
                  <a:srgbClr val="000000"/>
                </a:solidFill>
              </a:rPr>
              <a:t>0.0.0.0</a:t>
            </a:r>
            <a:r>
              <a:rPr lang="fr-FR" sz="1400" dirty="0">
                <a:solidFill>
                  <a:srgbClr val="000000"/>
                </a:solidFill>
              </a:rPr>
              <a:t>. La 0.0.0.0 0.0.0.0 de la route correspondra à n'importe quelle adresse réseau.</a:t>
            </a:r>
          </a:p>
          <a:p>
            <a:pPr marL="0" indent="0" algn="l"/>
            <a:endParaRPr lang="en-US" sz="1400" dirty="0">
              <a:solidFill>
                <a:srgbClr val="000000"/>
              </a:solidFill>
            </a:endParaRPr>
          </a:p>
          <a:p>
            <a:pPr marL="0" indent="0" algn="l" rtl="0"/>
            <a:r>
              <a:rPr lang="fr-FR" sz="1400" b="1" dirty="0">
                <a:solidFill>
                  <a:srgbClr val="000000"/>
                </a:solidFill>
              </a:rPr>
              <a:t>Remarque</a:t>
            </a:r>
            <a:r>
              <a:rPr lang="fr-FR" sz="1400" dirty="0">
                <a:solidFill>
                  <a:srgbClr val="000000"/>
                </a:solidFill>
              </a:rPr>
              <a:t>: une route statique par défaut IPv4 est généralement appelée «route à quatre zéros».</a:t>
            </a:r>
          </a:p>
          <a:p>
            <a:pPr marL="0" indent="0" algn="l"/>
            <a:endParaRPr lang="en-US" sz="1400" dirty="0">
              <a:solidFill>
                <a:srgbClr val="000000"/>
              </a:solidFill>
            </a:endParaRPr>
          </a:p>
          <a:p>
            <a:pPr marL="0" indent="0" algn="l" rtl="0"/>
            <a:r>
              <a:rPr lang="fr-FR" sz="1400" dirty="0">
                <a:solidFill>
                  <a:srgbClr val="000000"/>
                </a:solidFill>
              </a:rPr>
              <a:t>La syntaxe de commande de base pour une route statique par défaut d'IPv4 est la suivante :</a:t>
            </a:r>
          </a:p>
          <a:p>
            <a:pPr marL="0" indent="0" algn="l" rtl="0"/>
            <a:r>
              <a:rPr lang="fr-FR" sz="1400" dirty="0">
                <a:solidFill>
                  <a:srgbClr val="000000"/>
                </a:solidFill>
                <a:latin typeface="Courier New" panose="02070309020205020404" pitchFamily="49" charset="0"/>
                <a:cs typeface="Courier New" panose="02070309020205020404" pitchFamily="49" charset="0"/>
              </a:rPr>
              <a:t>Router(config)# </a:t>
            </a:r>
            <a:r>
              <a:rPr lang="fr-FR" sz="1400" b="1" dirty="0" err="1">
                <a:solidFill>
                  <a:srgbClr val="000000"/>
                </a:solidFill>
                <a:latin typeface="Courier New" panose="02070309020205020404" pitchFamily="49" charset="0"/>
                <a:cs typeface="Courier New" panose="02070309020205020404" pitchFamily="49" charset="0"/>
              </a:rPr>
              <a:t>ip</a:t>
            </a:r>
            <a:r>
              <a:rPr lang="fr-FR" sz="1400" b="1" dirty="0">
                <a:solidFill>
                  <a:srgbClr val="000000"/>
                </a:solidFill>
                <a:latin typeface="Courier New" panose="02070309020205020404" pitchFamily="49" charset="0"/>
                <a:cs typeface="Courier New" panose="02070309020205020404" pitchFamily="49" charset="0"/>
              </a:rPr>
              <a:t> route 0.0.0.0 0.0.0.0 {</a:t>
            </a:r>
            <a:r>
              <a:rPr lang="fr-FR" sz="1400" b="1" dirty="0" err="1">
                <a:solidFill>
                  <a:srgbClr val="000000"/>
                </a:solidFill>
                <a:latin typeface="Courier New" panose="02070309020205020404" pitchFamily="49" charset="0"/>
                <a:cs typeface="Courier New" panose="02070309020205020404" pitchFamily="49" charset="0"/>
              </a:rPr>
              <a:t>ip-address</a:t>
            </a:r>
            <a:r>
              <a:rPr lang="fr-FR" sz="1400" b="1" dirty="0">
                <a:solidFill>
                  <a:srgbClr val="000000"/>
                </a:solidFill>
                <a:latin typeface="Courier New" panose="02070309020205020404" pitchFamily="49" charset="0"/>
                <a:cs typeface="Courier New" panose="02070309020205020404" pitchFamily="49" charset="0"/>
              </a:rPr>
              <a:t> | exit-</a:t>
            </a:r>
            <a:r>
              <a:rPr lang="fr-FR" sz="1400" b="1" dirty="0" err="1">
                <a:solidFill>
                  <a:srgbClr val="000000"/>
                </a:solidFill>
                <a:latin typeface="Courier New" panose="02070309020205020404" pitchFamily="49" charset="0"/>
                <a:cs typeface="Courier New" panose="02070309020205020404" pitchFamily="49" charset="0"/>
              </a:rPr>
              <a:t>intf</a:t>
            </a:r>
            <a:r>
              <a:rPr lang="fr-FR" sz="1400" b="1" dirty="0">
                <a:solidFill>
                  <a:srgbClr val="000000"/>
                </a:solidFill>
                <a:latin typeface="Courier New" panose="02070309020205020404" pitchFamily="49" charset="0"/>
                <a:cs typeface="Courier New" panose="02070309020205020404" pitchFamily="49" charset="0"/>
              </a:rPr>
              <a:t>}</a:t>
            </a:r>
          </a:p>
          <a:p>
            <a:pPr marL="0" indent="0" algn="l"/>
            <a:endParaRPr lang="en-US" sz="1400" b="1" dirty="0">
              <a:solidFill>
                <a:srgbClr val="000000"/>
              </a:solidFill>
            </a:endParaRPr>
          </a:p>
          <a:p>
            <a:pPr marL="0" indent="0" algn="l" rtl="0"/>
            <a:r>
              <a:rPr lang="fr-FR" sz="1400" b="1" dirty="0">
                <a:solidFill>
                  <a:srgbClr val="000000"/>
                </a:solidFill>
              </a:rPr>
              <a:t>Route statique par défaut IPv6: </a:t>
            </a:r>
            <a:r>
              <a:rPr lang="fr-FR" sz="1400" dirty="0">
                <a:solidFill>
                  <a:srgbClr val="000000"/>
                </a:solidFill>
              </a:rPr>
              <a:t>La syntaxe de commande pour une route statique par défaut IPv6 est similaire à toute autre route statique IPv6, sauf que la syntaxe ipv6-prefix/</a:t>
            </a:r>
            <a:r>
              <a:rPr lang="fr-FR" sz="1400" dirty="0" err="1">
                <a:solidFill>
                  <a:srgbClr val="000000"/>
                </a:solidFill>
              </a:rPr>
              <a:t>prefix-length</a:t>
            </a:r>
            <a:r>
              <a:rPr lang="fr-FR" sz="1400" dirty="0">
                <a:solidFill>
                  <a:srgbClr val="000000"/>
                </a:solidFill>
              </a:rPr>
              <a:t> est </a:t>
            </a:r>
            <a:r>
              <a:rPr lang="fr-FR" sz="1400" b="1" dirty="0">
                <a:solidFill>
                  <a:srgbClr val="000000"/>
                </a:solidFill>
              </a:rPr>
              <a:t>::/0</a:t>
            </a:r>
            <a:r>
              <a:rPr lang="fr-FR" sz="1400" dirty="0">
                <a:solidFill>
                  <a:srgbClr val="000000"/>
                </a:solidFill>
              </a:rPr>
              <a:t>, qui correspond à toutes les routes.</a:t>
            </a:r>
          </a:p>
          <a:p>
            <a:pPr marL="0" indent="0" algn="l"/>
            <a:endParaRPr lang="en-US" sz="1400" dirty="0">
              <a:solidFill>
                <a:srgbClr val="000000"/>
              </a:solidFill>
            </a:endParaRPr>
          </a:p>
          <a:p>
            <a:pPr marL="0" indent="0" algn="l" rtl="0"/>
            <a:r>
              <a:rPr lang="fr-FR" sz="1400" dirty="0">
                <a:solidFill>
                  <a:srgbClr val="000000"/>
                </a:solidFill>
              </a:rPr>
              <a:t>La syntaxe de commande de base pour une route statique par défaut d'IPv6 est la suivante :</a:t>
            </a:r>
          </a:p>
          <a:p>
            <a:pPr marL="0" indent="0" algn="l" rtl="0"/>
            <a:r>
              <a:rPr lang="fr-FR" sz="1400" dirty="0">
                <a:solidFill>
                  <a:srgbClr val="000000"/>
                </a:solidFill>
                <a:latin typeface="Courier New" panose="02070309020205020404" pitchFamily="49" charset="0"/>
                <a:cs typeface="Courier New" panose="02070309020205020404" pitchFamily="49" charset="0"/>
              </a:rPr>
              <a:t>Router(config)# </a:t>
            </a:r>
            <a:r>
              <a:rPr lang="fr-FR" sz="1400" b="1" dirty="0">
                <a:solidFill>
                  <a:srgbClr val="000000"/>
                </a:solidFill>
                <a:latin typeface="Courier New" panose="02070309020205020404" pitchFamily="49" charset="0"/>
                <a:cs typeface="Courier New" panose="02070309020205020404" pitchFamily="49" charset="0"/>
              </a:rPr>
              <a:t>ipv6 route ::/0 {ipv6-address | exit-</a:t>
            </a:r>
            <a:r>
              <a:rPr lang="fr-FR" sz="1400" b="1" dirty="0" err="1">
                <a:solidFill>
                  <a:srgbClr val="000000"/>
                </a:solidFill>
                <a:latin typeface="Courier New" panose="02070309020205020404" pitchFamily="49" charset="0"/>
                <a:cs typeface="Courier New" panose="02070309020205020404" pitchFamily="49" charset="0"/>
              </a:rPr>
              <a:t>intf</a:t>
            </a:r>
            <a:r>
              <a:rPr lang="fr-FR" sz="1400" b="1" dirty="0">
                <a:solidFill>
                  <a:srgbClr val="000000"/>
                </a:solidFill>
                <a:latin typeface="Courier New" panose="02070309020205020404" pitchFamily="49" charset="0"/>
                <a:cs typeface="Courier New" panose="02070309020205020404" pitchFamily="49" charset="0"/>
              </a:rPr>
              <a:t>}</a:t>
            </a:r>
          </a:p>
          <a:p>
            <a:pPr marL="0" indent="0" algn="l"/>
            <a:endParaRPr lang="en-US" sz="1400" dirty="0">
              <a:solidFill>
                <a:srgbClr val="000000"/>
              </a:solidFill>
            </a:endParaRPr>
          </a:p>
        </p:txBody>
      </p:sp>
    </p:spTree>
    <p:extLst>
      <p:ext uri="{BB962C8B-B14F-4D97-AF65-F5344CB8AC3E}">
        <p14:creationId xmlns:p14="http://schemas.microsoft.com/office/powerpoint/2010/main" val="124698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Configurer les routes statiques par défaut IP</a:t>
            </a:r>
            <a:r>
              <a:rPr lang="en-US" dirty="0"/>
              <a:t/>
            </a:r>
            <a:br>
              <a:rPr lang="en-US" dirty="0"/>
            </a:br>
            <a:r>
              <a:rPr lang="fr-FR" sz="2400"/>
              <a:t>Configurer une route statique par défaut</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77B4316A-CD2D-A04E-A2AE-7032BE8C4F34}"/>
              </a:ext>
            </a:extLst>
          </p:cNvPr>
          <p:cNvSpPr>
            <a:spLocks noGrp="1"/>
          </p:cNvSpPr>
          <p:nvPr>
            <p:ph idx="1"/>
          </p:nvPr>
        </p:nvSpPr>
        <p:spPr>
          <a:xfrm>
            <a:off x="406649" y="814965"/>
            <a:ext cx="8280057" cy="3689897"/>
          </a:xfrm>
        </p:spPr>
        <p:txBody>
          <a:bodyPr/>
          <a:lstStyle/>
          <a:p>
            <a:pPr marL="0" indent="0" algn="l" rtl="0"/>
            <a:r>
              <a:rPr lang="fr-FR" sz="1600" dirty="0">
                <a:solidFill>
                  <a:srgbClr val="000000"/>
                </a:solidFill>
              </a:rPr>
              <a:t>L'exemple montre une route statique par défaut IPv4 configurée sur R1. Avec la configuration illustrée dans cet exemple, tous les paquets ne correspondant pas à des entrées de route plus spécifiques sont transférés vers R1 à 172.16.2.2.</a:t>
            </a:r>
          </a:p>
          <a:p>
            <a:pPr marL="0" indent="0" algn="l"/>
            <a:endParaRPr lang="en-US" sz="1600" dirty="0">
              <a:solidFill>
                <a:srgbClr val="000000"/>
              </a:solidFill>
            </a:endParaRPr>
          </a:p>
          <a:p>
            <a:pPr marL="0" indent="0" algn="l" rtl="0"/>
            <a:r>
              <a:rPr lang="fr-FR" sz="1600" dirty="0">
                <a:solidFill>
                  <a:srgbClr val="000000"/>
                </a:solidFill>
                <a:latin typeface="Courier New" panose="02070309020205020404" pitchFamily="49" charset="0"/>
                <a:cs typeface="Courier New" panose="02070309020205020404" pitchFamily="49" charset="0"/>
              </a:rPr>
              <a:t>R1 (config) # </a:t>
            </a:r>
            <a:r>
              <a:rPr lang="fr-FR" sz="1600" b="1" dirty="0" err="1">
                <a:solidFill>
                  <a:srgbClr val="000000"/>
                </a:solidFill>
                <a:latin typeface="Courier New" panose="02070309020205020404" pitchFamily="49" charset="0"/>
                <a:cs typeface="Courier New" panose="02070309020205020404" pitchFamily="49" charset="0"/>
              </a:rPr>
              <a:t>ip</a:t>
            </a:r>
            <a:r>
              <a:rPr lang="fr-FR" sz="1600" b="1" dirty="0">
                <a:solidFill>
                  <a:srgbClr val="000000"/>
                </a:solidFill>
                <a:latin typeface="Courier New" panose="02070309020205020404" pitchFamily="49" charset="0"/>
                <a:cs typeface="Courier New" panose="02070309020205020404" pitchFamily="49" charset="0"/>
              </a:rPr>
              <a:t> route 0.0.0.0 0.0.0 172.16.2.2</a:t>
            </a:r>
          </a:p>
          <a:p>
            <a:pPr marL="0" indent="0" algn="l"/>
            <a:endParaRPr lang="en-US" sz="1600" dirty="0">
              <a:solidFill>
                <a:srgbClr val="000000"/>
              </a:solidFill>
            </a:endParaRPr>
          </a:p>
          <a:p>
            <a:pPr marL="0" indent="0" algn="l" rtl="0"/>
            <a:r>
              <a:rPr lang="fr-FR" sz="1600" dirty="0">
                <a:solidFill>
                  <a:srgbClr val="000000"/>
                </a:solidFill>
              </a:rPr>
              <a:t>Une route statique par défaut IPv6 est configurée de la même manière. Avec cette configuration tous les paquets ne correspondant pas à des entrées de route IPv6 plus spécifiques sont transférés vers R2 à 2001:db8:acad:2::2.</a:t>
            </a:r>
          </a:p>
          <a:p>
            <a:pPr marL="0" indent="0" algn="l"/>
            <a:endParaRPr lang="en-US" sz="1600" dirty="0">
              <a:solidFill>
                <a:srgbClr val="000000"/>
              </a:solidFill>
            </a:endParaRPr>
          </a:p>
          <a:p>
            <a:pPr marL="0" indent="0" algn="l" rtl="0"/>
            <a:r>
              <a:rPr lang="fr-FR" sz="1600" dirty="0">
                <a:solidFill>
                  <a:srgbClr val="000000"/>
                </a:solidFill>
                <a:latin typeface="Courier New" panose="02070309020205020404" pitchFamily="49" charset="0"/>
                <a:cs typeface="Courier New" panose="02070309020205020404" pitchFamily="49" charset="0"/>
              </a:rPr>
              <a:t>R1 (config) # </a:t>
            </a:r>
            <a:r>
              <a:rPr lang="fr-FR" sz="1600" b="1" dirty="0">
                <a:solidFill>
                  <a:srgbClr val="000000"/>
                </a:solidFill>
                <a:latin typeface="Courier New" panose="02070309020205020404" pitchFamily="49" charset="0"/>
                <a:cs typeface="Courier New" panose="02070309020205020404" pitchFamily="49" charset="0"/>
              </a:rPr>
              <a:t>ipv6 route ::/0 2001:db8:acad:2::2</a:t>
            </a:r>
          </a:p>
          <a:p>
            <a:pPr marL="0" indent="0" algn="l"/>
            <a:endParaRPr lang="en-US" sz="1600" dirty="0">
              <a:solidFill>
                <a:srgbClr val="000000"/>
              </a:solidFill>
            </a:endParaRPr>
          </a:p>
        </p:txBody>
      </p:sp>
    </p:spTree>
    <p:extLst>
      <p:ext uri="{BB962C8B-B14F-4D97-AF65-F5344CB8AC3E}">
        <p14:creationId xmlns:p14="http://schemas.microsoft.com/office/powerpoint/2010/main" val="363923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60456"/>
            <a:ext cx="8345488" cy="731837"/>
          </a:xfrm>
        </p:spPr>
        <p:txBody>
          <a:bodyPr/>
          <a:lstStyle/>
          <a:p>
            <a:pPr rtl="0"/>
            <a:r>
              <a:rPr lang="fr-FR" sz="1600" dirty="0"/>
              <a:t>Configurer les routes statiques par défaut IP</a:t>
            </a:r>
            <a:r>
              <a:rPr lang="en-US" dirty="0"/>
              <a:t/>
            </a:r>
            <a:br>
              <a:rPr lang="en-US" dirty="0"/>
            </a:br>
            <a:r>
              <a:rPr lang="fr-FR" sz="2400" dirty="0"/>
              <a:t>Vérifier une Route statique par défaut</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8C7798FF-94B0-634B-8048-11F3DC057FCD}"/>
              </a:ext>
            </a:extLst>
          </p:cNvPr>
          <p:cNvSpPr>
            <a:spLocks noGrp="1"/>
          </p:cNvSpPr>
          <p:nvPr>
            <p:ph idx="1"/>
          </p:nvPr>
        </p:nvSpPr>
        <p:spPr>
          <a:xfrm>
            <a:off x="0" y="721559"/>
            <a:ext cx="9144000" cy="1901952"/>
          </a:xfrm>
        </p:spPr>
        <p:txBody>
          <a:bodyPr/>
          <a:lstStyle/>
          <a:p>
            <a:pPr marL="0" indent="0" algn="l" rtl="0"/>
            <a:r>
              <a:rPr lang="fr-FR" sz="1400" dirty="0">
                <a:solidFill>
                  <a:srgbClr val="000000"/>
                </a:solidFill>
              </a:rPr>
              <a:t>La sortie de commande </a:t>
            </a:r>
            <a:r>
              <a:rPr lang="fr-FR" sz="1400" b="1" dirty="0">
                <a:solidFill>
                  <a:srgbClr val="000000"/>
                </a:solidFill>
              </a:rPr>
              <a:t>show </a:t>
            </a:r>
            <a:r>
              <a:rPr lang="fr-FR" sz="1400" b="1" dirty="0" err="1">
                <a:solidFill>
                  <a:srgbClr val="000000"/>
                </a:solidFill>
              </a:rPr>
              <a:t>ip</a:t>
            </a:r>
            <a:r>
              <a:rPr lang="fr-FR" sz="1400" b="1" dirty="0">
                <a:solidFill>
                  <a:srgbClr val="000000"/>
                </a:solidFill>
              </a:rPr>
              <a:t> route </a:t>
            </a:r>
            <a:r>
              <a:rPr lang="fr-FR" sz="1400" b="1" dirty="0" err="1">
                <a:solidFill>
                  <a:srgbClr val="000000"/>
                </a:solidFill>
              </a:rPr>
              <a:t>static</a:t>
            </a:r>
            <a:r>
              <a:rPr lang="fr-FR" sz="1400" dirty="0">
                <a:solidFill>
                  <a:srgbClr val="000000"/>
                </a:solidFill>
              </a:rPr>
              <a:t> de R1 affiche le contenu des routes statiques dans la table de routage. Notez l’astérisque (*) en regard de la route avec le code «S». l'astérisque indique que cette route statique est une route candidate par défaut, c'est pourquoi il est sélectionné comme passerelle de dernier recours.</a:t>
            </a:r>
          </a:p>
          <a:p>
            <a:pPr marL="0" indent="0" algn="l" rtl="0"/>
            <a:r>
              <a:rPr lang="fr-FR" sz="1400" dirty="0" smtClean="0">
                <a:solidFill>
                  <a:srgbClr val="000000"/>
                </a:solidFill>
              </a:rPr>
              <a:t>Notez </a:t>
            </a:r>
            <a:r>
              <a:rPr lang="fr-FR" sz="1400" dirty="0">
                <a:solidFill>
                  <a:srgbClr val="000000"/>
                </a:solidFill>
              </a:rPr>
              <a:t>que la configuration statique des routes par défaut utilise le masque /0 pour les routes par défaut IPv4. Souvenez-vous que le masque sous-réseau dans une table de routage détermine le nombre de bits devrait correspondre entre l’adresse IP de destination du paquet et la route dans la table de routage. Le masque /0 indique qu'aucun des bits ne doit correspondre. Tant qu'il n'y a pas de correspondance plus spécifique, la route statique par défaut correspond à tous les paquets.</a:t>
            </a:r>
          </a:p>
          <a:p>
            <a:pPr marL="285750" indent="-285750" algn="l">
              <a:buFont typeface="Arial" panose="020B0604020202020204" pitchFamily="34" charset="0"/>
              <a:buChar char="•"/>
            </a:pPr>
            <a:endParaRPr lang="en-US" sz="1200" dirty="0">
              <a:solidFill>
                <a:srgbClr val="000000"/>
              </a:solidFill>
            </a:endParaRPr>
          </a:p>
        </p:txBody>
      </p:sp>
      <p:pic>
        <p:nvPicPr>
          <p:cNvPr id="2" name="Picture 1">
            <a:extLst>
              <a:ext uri="{FF2B5EF4-FFF2-40B4-BE49-F238E27FC236}">
                <a16:creationId xmlns:a16="http://schemas.microsoft.com/office/drawing/2014/main" xmlns:c15="http://schemas.microsoft.com/office/drawing/2012/chart" xmlns:c="http://schemas.openxmlformats.org/drawingml/2006/chart" xmlns="" id="{BCD3111D-4763-475C-8D38-8BCA867B95E7}"/>
              </a:ext>
            </a:extLst>
          </p:cNvPr>
          <p:cNvPicPr>
            <a:picLocks noChangeAspect="1"/>
          </p:cNvPicPr>
          <p:nvPr/>
        </p:nvPicPr>
        <p:blipFill>
          <a:blip r:embed="rId3"/>
          <a:stretch>
            <a:fillRect/>
          </a:stretch>
        </p:blipFill>
        <p:spPr>
          <a:xfrm>
            <a:off x="2048521" y="2857780"/>
            <a:ext cx="4747210" cy="2215365"/>
          </a:xfrm>
          <a:prstGeom prst="rect">
            <a:avLst/>
          </a:prstGeom>
        </p:spPr>
      </p:pic>
    </p:spTree>
    <p:extLst>
      <p:ext uri="{BB962C8B-B14F-4D97-AF65-F5344CB8AC3E}">
        <p14:creationId xmlns:p14="http://schemas.microsoft.com/office/powerpoint/2010/main" val="215674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Configurer les routes statiques par défaut IP</a:t>
            </a:r>
            <a:r>
              <a:rPr lang="en-US" dirty="0"/>
              <a:t/>
            </a:r>
            <a:br>
              <a:rPr lang="en-US" dirty="0"/>
            </a:br>
            <a:r>
              <a:rPr lang="fr-FR" sz="2400"/>
              <a:t>Vérifier une Route statique par défaut (Suite)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8C7798FF-94B0-634B-8048-11F3DC057FCD}"/>
              </a:ext>
            </a:extLst>
          </p:cNvPr>
          <p:cNvSpPr>
            <a:spLocks noGrp="1"/>
          </p:cNvSpPr>
          <p:nvPr>
            <p:ph idx="1"/>
          </p:nvPr>
        </p:nvSpPr>
        <p:spPr>
          <a:xfrm>
            <a:off x="91440" y="731837"/>
            <a:ext cx="8663279" cy="1839913"/>
          </a:xfrm>
        </p:spPr>
        <p:txBody>
          <a:bodyPr/>
          <a:lstStyle/>
          <a:p>
            <a:pPr marL="0" indent="0" algn="l" rtl="0"/>
            <a:r>
              <a:rPr lang="fr-FR" sz="1500">
                <a:solidFill>
                  <a:srgbClr val="000000"/>
                </a:solidFill>
              </a:rPr>
              <a:t>L'exemple indique la sortie de la commande </a:t>
            </a:r>
            <a:r>
              <a:rPr lang="fr-FR" sz="1500" b="1">
                <a:solidFill>
                  <a:srgbClr val="000000"/>
                </a:solidFill>
              </a:rPr>
              <a:t>show ipv6 route static</a:t>
            </a:r>
            <a:r>
              <a:rPr lang="fr-FR" sz="1500">
                <a:solidFill>
                  <a:srgbClr val="000000"/>
                </a:solidFill>
              </a:rPr>
              <a:t> pour afficher le contenu de la table de routage.</a:t>
            </a:r>
          </a:p>
          <a:p>
            <a:pPr marL="0" indent="0" algn="l"/>
            <a:endParaRPr lang="en-US" sz="1500" dirty="0">
              <a:solidFill>
                <a:srgbClr val="000000"/>
              </a:solidFill>
            </a:endParaRPr>
          </a:p>
          <a:p>
            <a:pPr marL="0" indent="0" algn="l" rtl="0"/>
            <a:r>
              <a:rPr lang="fr-FR" sz="1500">
                <a:solidFill>
                  <a:srgbClr val="000000"/>
                </a:solidFill>
              </a:rPr>
              <a:t>Notez que la configuration statique des routes par défaut utilise le préfixe ::/0 pour les routes par défaut IPv4. Souvenez-vous qu’IPv6 prefix-length dans une table de routage détermine le nombre de bits devrait correspondre entre l’adresse IP de destination du paquet et la route dans la table de routage. Le préfixe ::/0 indique qu'aucun des bits ne doit correspondre. Tant qu'il n'y a pas de correspondance plus spécifique, la route statique par défaut correspond à tous les paquets.</a:t>
            </a:r>
          </a:p>
        </p:txBody>
      </p:sp>
      <p:pic>
        <p:nvPicPr>
          <p:cNvPr id="2" name="Picture 1">
            <a:extLst>
              <a:ext uri="{FF2B5EF4-FFF2-40B4-BE49-F238E27FC236}">
                <a16:creationId xmlns:a16="http://schemas.microsoft.com/office/drawing/2014/main" xmlns:c15="http://schemas.microsoft.com/office/drawing/2012/chart" xmlns:c="http://schemas.openxmlformats.org/drawingml/2006/chart" xmlns="" id="{75837C25-1B9F-49BD-A6B4-29B74334A1CE}"/>
              </a:ext>
            </a:extLst>
          </p:cNvPr>
          <p:cNvPicPr>
            <a:picLocks noChangeAspect="1"/>
          </p:cNvPicPr>
          <p:nvPr/>
        </p:nvPicPr>
        <p:blipFill>
          <a:blip r:embed="rId3"/>
          <a:stretch>
            <a:fillRect/>
          </a:stretch>
        </p:blipFill>
        <p:spPr>
          <a:xfrm>
            <a:off x="1644787" y="2800350"/>
            <a:ext cx="5113874" cy="2159743"/>
          </a:xfrm>
          <a:prstGeom prst="rect">
            <a:avLst/>
          </a:prstGeom>
        </p:spPr>
      </p:pic>
    </p:spTree>
    <p:extLst>
      <p:ext uri="{BB962C8B-B14F-4D97-AF65-F5344CB8AC3E}">
        <p14:creationId xmlns:p14="http://schemas.microsoft.com/office/powerpoint/2010/main" val="329979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311" y="2060213"/>
            <a:ext cx="7848344" cy="929640"/>
          </a:xfrm>
        </p:spPr>
        <p:txBody>
          <a:bodyPr/>
          <a:lstStyle/>
          <a:p>
            <a:pPr rtl="0"/>
            <a:r>
              <a:rPr lang="fr-FR" dirty="0">
                <a:solidFill>
                  <a:schemeClr val="accent5">
                    <a:lumMod val="40000"/>
                    <a:lumOff val="60000"/>
                  </a:schemeClr>
                </a:solidFill>
              </a:rPr>
              <a:t>15.4 Configuration de routes statiques flottantes</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Configuration de routes statiques flottantes</a:t>
            </a:r>
            <a:r>
              <a:rPr lang="en-US" dirty="0"/>
              <a:t/>
            </a:r>
            <a:br>
              <a:rPr lang="en-US" dirty="0"/>
            </a:br>
            <a:r>
              <a:rPr lang="fr-FR" sz="2400"/>
              <a:t>Route statique flottante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9E0B2E6D-33A2-4140-8AFA-87A0B2C93EDB}"/>
              </a:ext>
            </a:extLst>
          </p:cNvPr>
          <p:cNvSpPr>
            <a:spLocks noGrp="1"/>
          </p:cNvSpPr>
          <p:nvPr>
            <p:ph idx="1"/>
          </p:nvPr>
        </p:nvSpPr>
        <p:spPr>
          <a:xfrm>
            <a:off x="474662" y="731837"/>
            <a:ext cx="8280057" cy="3689897"/>
          </a:xfrm>
        </p:spPr>
        <p:txBody>
          <a:bodyPr/>
          <a:lstStyle/>
          <a:p>
            <a:pPr marL="342900" indent="-342900" algn="l" rtl="0">
              <a:buFont typeface="Arial" panose="020B0604020202020204" pitchFamily="34" charset="0"/>
              <a:buChar char="•"/>
            </a:pPr>
            <a:r>
              <a:rPr lang="fr-FR" sz="1600">
                <a:solidFill>
                  <a:srgbClr val="000000"/>
                </a:solidFill>
              </a:rPr>
              <a:t>Un autre type de route statique est une route statique flottante. Les routes statiques flottantes sont des routes statiques utilisées pour fournir un chemin de secours à une route statique ou une route dynamique. La route statique flottante est utilisée uniquement lorsque la route principale n'est pas disponible.</a:t>
            </a:r>
          </a:p>
          <a:p>
            <a:pPr marL="342900" indent="-342900" algn="l" rtl="0">
              <a:buFont typeface="Arial" panose="020B0604020202020204" pitchFamily="34" charset="0"/>
              <a:buChar char="•"/>
            </a:pPr>
            <a:r>
              <a:rPr lang="fr-FR" sz="1600">
                <a:solidFill>
                  <a:srgbClr val="000000"/>
                </a:solidFill>
              </a:rPr>
              <a:t>Pour cela, la route statique flottante est configurée avec une distance administrative plus élevée que la route principale. La distance administrative indique la fiabilité d’une route. Si plusieurs chemins vers la destination existent, le routeur choisira le chemin présentant la plus courte distance administrative.</a:t>
            </a:r>
          </a:p>
          <a:p>
            <a:pPr marL="342900" indent="-342900" algn="l" rtl="0">
              <a:buFont typeface="Arial" panose="020B0604020202020204" pitchFamily="34" charset="0"/>
              <a:buChar char="•"/>
            </a:pPr>
            <a:r>
              <a:rPr lang="fr-FR" sz="1600">
                <a:solidFill>
                  <a:srgbClr val="000000"/>
                </a:solidFill>
              </a:rPr>
              <a:t>Par défaut, les routes statiques ont une distance administrative égale à 1, ce qui les rend préférables aux routes acquises à partir des protocoles de routage dynamique. </a:t>
            </a:r>
          </a:p>
          <a:p>
            <a:pPr marL="342900" indent="-342900" algn="l" rtl="0">
              <a:buFont typeface="Arial" panose="020B0604020202020204" pitchFamily="34" charset="0"/>
              <a:buChar char="•"/>
            </a:pPr>
            <a:r>
              <a:rPr lang="fr-FR" sz="1600">
                <a:solidFill>
                  <a:srgbClr val="000000"/>
                </a:solidFill>
              </a:rPr>
              <a:t>La distance administrative d'une route statique peut être augmentée pour rendre la route moins souhaitable que celle d'une autre route statique ou d'une route apprise via un protocole de routage dynamique. De cette manière, la route statique «flotte» et n'est pas utilisée lorsque la route dont la distance administrative est meilleure est active. </a:t>
            </a:r>
          </a:p>
        </p:txBody>
      </p:sp>
    </p:spTree>
    <p:extLst>
      <p:ext uri="{BB962C8B-B14F-4D97-AF65-F5344CB8AC3E}">
        <p14:creationId xmlns:p14="http://schemas.microsoft.com/office/powerpoint/2010/main" val="106938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Configuration de routes statiques flottantes</a:t>
            </a:r>
            <a:r>
              <a:rPr lang="en-US" dirty="0"/>
              <a:t/>
            </a:r>
            <a:br>
              <a:rPr lang="en-US" dirty="0"/>
            </a:br>
            <a:r>
              <a:rPr lang="fr-FR" sz="2400"/>
              <a:t>Configuration de routes statiques flottantes IPv4 et IPv6</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ED25F9F5-250D-8543-A186-C975F97AA783}"/>
              </a:ext>
            </a:extLst>
          </p:cNvPr>
          <p:cNvSpPr>
            <a:spLocks noGrp="1"/>
          </p:cNvSpPr>
          <p:nvPr>
            <p:ph idx="1"/>
          </p:nvPr>
        </p:nvSpPr>
        <p:spPr>
          <a:xfrm>
            <a:off x="474662" y="731837"/>
            <a:ext cx="8280057" cy="1839913"/>
          </a:xfrm>
        </p:spPr>
        <p:txBody>
          <a:bodyPr/>
          <a:lstStyle/>
          <a:p>
            <a:pPr marL="0" indent="0" algn="l" rtl="0"/>
            <a:r>
              <a:rPr lang="fr-FR" sz="1400">
                <a:solidFill>
                  <a:srgbClr val="000000"/>
                </a:solidFill>
              </a:rPr>
              <a:t>Les commandes pour configurer les routes par défaut et flottante IP sont les suivantes:</a:t>
            </a:r>
          </a:p>
          <a:p>
            <a:pPr marL="342900" indent="-342900" algn="l">
              <a:buFont typeface="Arial" panose="020B0604020202020204" pitchFamily="34" charset="0"/>
              <a:buChar char="•"/>
            </a:pPr>
            <a:endParaRPr lang="en-US" sz="14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a:p>
            <a:pPr marL="0" indent="0" algn="l" rtl="0"/>
            <a:r>
              <a:rPr lang="fr-FR" sz="1400">
                <a:solidFill>
                  <a:srgbClr val="000000"/>
                </a:solidFill>
              </a:rPr>
              <a:t>Le résultat de </a:t>
            </a:r>
            <a:r>
              <a:rPr lang="fr-FR" sz="1400" b="1">
                <a:solidFill>
                  <a:srgbClr val="000000"/>
                </a:solidFill>
              </a:rPr>
              <a:t>show ip route</a:t>
            </a:r>
            <a:r>
              <a:rPr lang="fr-FR" sz="1400">
                <a:solidFill>
                  <a:srgbClr val="000000"/>
                </a:solidFill>
              </a:rPr>
              <a:t> et </a:t>
            </a:r>
            <a:r>
              <a:rPr lang="fr-FR" sz="1400" b="1">
                <a:solidFill>
                  <a:srgbClr val="000000"/>
                </a:solidFill>
              </a:rPr>
              <a:t>show ipv6 route</a:t>
            </a:r>
            <a:r>
              <a:rPr lang="fr-FR" sz="1400">
                <a:solidFill>
                  <a:srgbClr val="000000"/>
                </a:solidFill>
              </a:rPr>
              <a:t> vérifie que les routes par défaut vers R2 sont installées dans la table de routage. Notez que la route statique flottante IPv4 vers R3 n'est pas présentée dans la table de routage.</a:t>
            </a:r>
            <a:r>
              <a:rPr lang="en-US" sz="1400" dirty="0">
                <a:solidFill>
                  <a:srgbClr val="000000"/>
                </a:solidFill>
              </a:rPr>
              <a:t/>
            </a:r>
            <a:br>
              <a:rPr lang="en-US" sz="1400" dirty="0">
                <a:solidFill>
                  <a:srgbClr val="000000"/>
                </a:solidFill>
              </a:rPr>
            </a:br>
            <a:endParaRPr lang="en-US" sz="14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p:txBody>
      </p:sp>
      <p:sp>
        <p:nvSpPr>
          <p:cNvPr id="7" name="Rectangle 6">
            <a:extLst>
              <a:ext uri="{FF2B5EF4-FFF2-40B4-BE49-F238E27FC236}">
                <a16:creationId xmlns:a16="http://schemas.microsoft.com/office/drawing/2014/main" xmlns:c15="http://schemas.microsoft.com/office/drawing/2012/chart" xmlns:c="http://schemas.openxmlformats.org/drawingml/2006/chart" xmlns="" id="{CB563299-0F86-F946-8EB7-9A085FAB5D53}"/>
              </a:ext>
            </a:extLst>
          </p:cNvPr>
          <p:cNvSpPr/>
          <p:nvPr/>
        </p:nvSpPr>
        <p:spPr>
          <a:xfrm>
            <a:off x="1478995" y="986620"/>
            <a:ext cx="5602288" cy="954107"/>
          </a:xfrm>
          <a:prstGeom prst="rect">
            <a:avLst/>
          </a:prstGeom>
        </p:spPr>
        <p:txBody>
          <a:bodyPr wrap="square">
            <a:spAutoFit/>
          </a:bodyPr>
          <a:lstStyle/>
          <a:p>
            <a:pPr rtl="0"/>
            <a:r>
              <a:rPr lang="fr-FR" sz="1400">
                <a:solidFill>
                  <a:srgbClr val="000000"/>
                </a:solidFill>
                <a:latin typeface="Courier New" panose="02070309020205020404" pitchFamily="49" charset="0"/>
                <a:cs typeface="Courier New" panose="02070309020205020404" pitchFamily="49" charset="0"/>
              </a:rPr>
              <a:t>R1(config)# </a:t>
            </a:r>
            <a:r>
              <a:rPr lang="fr-FR" sz="1400" b="1">
                <a:solidFill>
                  <a:srgbClr val="000000"/>
                </a:solidFill>
                <a:latin typeface="Courier New" panose="02070309020205020404" pitchFamily="49" charset="0"/>
                <a:cs typeface="Courier New" panose="02070309020205020404" pitchFamily="49" charset="0"/>
              </a:rPr>
              <a:t>ip route 0.0.0.0 0.0.0.0 172.16.2.2 </a:t>
            </a:r>
          </a:p>
          <a:p>
            <a:pPr rtl="0"/>
            <a:r>
              <a:rPr lang="fr-FR" sz="1400">
                <a:solidFill>
                  <a:srgbClr val="000000"/>
                </a:solidFill>
                <a:latin typeface="Courier New" panose="02070309020205020404" pitchFamily="49" charset="0"/>
                <a:cs typeface="Courier New" panose="02070309020205020404" pitchFamily="49" charset="0"/>
              </a:rPr>
              <a:t>R1(config)# </a:t>
            </a:r>
            <a:r>
              <a:rPr lang="fr-FR" sz="1400" b="1">
                <a:solidFill>
                  <a:srgbClr val="000000"/>
                </a:solidFill>
                <a:latin typeface="Courier New" panose="02070309020205020404" pitchFamily="49" charset="0"/>
                <a:cs typeface="Courier New" panose="02070309020205020404" pitchFamily="49" charset="0"/>
              </a:rPr>
              <a:t>ip route 0.0.0.0 0.0.0.0 10.10.10.2 5 </a:t>
            </a:r>
          </a:p>
          <a:p>
            <a:pPr rtl="0"/>
            <a:r>
              <a:rPr lang="fr-FR" sz="1400">
                <a:solidFill>
                  <a:srgbClr val="000000"/>
                </a:solidFill>
                <a:latin typeface="Courier New" panose="02070309020205020404" pitchFamily="49" charset="0"/>
                <a:cs typeface="Courier New" panose="02070309020205020404" pitchFamily="49" charset="0"/>
              </a:rPr>
              <a:t>R1(config)# </a:t>
            </a:r>
            <a:r>
              <a:rPr lang="fr-FR" sz="1400" b="1">
                <a:solidFill>
                  <a:srgbClr val="000000"/>
                </a:solidFill>
                <a:latin typeface="Courier New" panose="02070309020205020404" pitchFamily="49" charset="0"/>
                <a:cs typeface="Courier New" panose="02070309020205020404" pitchFamily="49" charset="0"/>
              </a:rPr>
              <a:t>ipv6 route ::/0 2001:db8:acad:2::2 </a:t>
            </a:r>
          </a:p>
          <a:p>
            <a:pPr rtl="0"/>
            <a:r>
              <a:rPr lang="fr-FR" sz="1400">
                <a:solidFill>
                  <a:srgbClr val="000000"/>
                </a:solidFill>
                <a:latin typeface="Courier New" panose="02070309020205020404" pitchFamily="49" charset="0"/>
                <a:cs typeface="Courier New" panose="02070309020205020404" pitchFamily="49" charset="0"/>
              </a:rPr>
              <a:t>R1 (config) # </a:t>
            </a:r>
            <a:r>
              <a:rPr lang="fr-FR" sz="1400" b="1">
                <a:solidFill>
                  <a:srgbClr val="000000"/>
                </a:solidFill>
                <a:latin typeface="Courier New" panose="02070309020205020404" pitchFamily="49" charset="0"/>
                <a:cs typeface="Courier New" panose="02070309020205020404" pitchFamily="49" charset="0"/>
              </a:rPr>
              <a:t>ipv6 route ::/0 2001:db8:feed:10::2 5</a:t>
            </a:r>
          </a:p>
        </p:txBody>
      </p:sp>
      <p:pic>
        <p:nvPicPr>
          <p:cNvPr id="2" name="Picture 1">
            <a:extLst>
              <a:ext uri="{FF2B5EF4-FFF2-40B4-BE49-F238E27FC236}">
                <a16:creationId xmlns:a16="http://schemas.microsoft.com/office/drawing/2014/main" xmlns:c15="http://schemas.microsoft.com/office/drawing/2012/chart" xmlns:c="http://schemas.openxmlformats.org/drawingml/2006/chart" xmlns="" id="{FD1E6FD8-390F-4F15-B4CE-28D0C5B9E393}"/>
              </a:ext>
            </a:extLst>
          </p:cNvPr>
          <p:cNvPicPr>
            <a:picLocks noChangeAspect="1"/>
          </p:cNvPicPr>
          <p:nvPr/>
        </p:nvPicPr>
        <p:blipFill>
          <a:blip r:embed="rId3"/>
          <a:stretch>
            <a:fillRect/>
          </a:stretch>
        </p:blipFill>
        <p:spPr>
          <a:xfrm>
            <a:off x="1947759" y="2824337"/>
            <a:ext cx="4781818" cy="1846004"/>
          </a:xfrm>
          <a:prstGeom prst="rect">
            <a:avLst/>
          </a:prstGeom>
        </p:spPr>
      </p:pic>
    </p:spTree>
    <p:extLst>
      <p:ext uri="{BB962C8B-B14F-4D97-AF65-F5344CB8AC3E}">
        <p14:creationId xmlns:p14="http://schemas.microsoft.com/office/powerpoint/2010/main" val="313080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Configuration de routes statiques flottantes</a:t>
            </a:r>
            <a:r>
              <a:rPr lang="en-US" dirty="0"/>
              <a:t/>
            </a:r>
            <a:br>
              <a:rPr lang="en-US" dirty="0"/>
            </a:br>
            <a:r>
              <a:rPr lang="fr-FR" sz="2400"/>
              <a:t>Tester les routes statiques flottantes</a:t>
            </a:r>
          </a:p>
        </p:txBody>
      </p:sp>
      <p:sp>
        <p:nvSpPr>
          <p:cNvPr id="6" name="TextBox 5">
            <a:extLst>
              <a:ext uri="{FF2B5EF4-FFF2-40B4-BE49-F238E27FC236}">
                <a16:creationId xmlns:a16="http://schemas.microsoft.com/office/drawing/2014/main" xmlns:c15="http://schemas.microsoft.com/office/drawing/2012/chart" xmlns:c="http://schemas.openxmlformats.org/drawingml/2006/chart" xmlns="" id="{702A0B2C-8089-3C46-94CB-069C6F7F4E31}"/>
              </a:ext>
            </a:extLst>
          </p:cNvPr>
          <p:cNvSpPr txBox="1"/>
          <p:nvPr/>
        </p:nvSpPr>
        <p:spPr>
          <a:xfrm>
            <a:off x="323757" y="845862"/>
            <a:ext cx="4079215" cy="1815882"/>
          </a:xfrm>
          <a:prstGeom prst="rect">
            <a:avLst/>
          </a:prstGeom>
          <a:noFill/>
        </p:spPr>
        <p:txBody>
          <a:bodyPr wrap="square" rtlCol="0">
            <a:spAutoFit/>
          </a:bodyPr>
          <a:lstStyle/>
          <a:p>
            <a:pPr marL="285750" indent="-285750" rtl="0">
              <a:buFont typeface="Arial" panose="020B0604020202020204" pitchFamily="34" charset="0"/>
              <a:buChar char="•"/>
            </a:pPr>
            <a:r>
              <a:rPr lang="fr-FR" sz="1600"/>
              <a:t>Que se passerait-il en cas de panne de R2? Pour simuler cela, R2 arrête ses deux interfaces série.</a:t>
            </a:r>
          </a:p>
          <a:p>
            <a:pPr marL="285750" indent="-285750" rtl="0">
              <a:buFont typeface="Arial" panose="020B0604020202020204" pitchFamily="34" charset="0"/>
              <a:buChar char="•"/>
            </a:pPr>
            <a:r>
              <a:rPr lang="fr-FR" sz="1600"/>
              <a:t>R1 génère automatiquement des messages syslog pour le lien défaillant.</a:t>
            </a:r>
          </a:p>
          <a:p>
            <a:pPr marL="285750" indent="-285750" rtl="0">
              <a:buFont typeface="Arial" panose="020B0604020202020204" pitchFamily="34" charset="0"/>
              <a:buChar char="•"/>
            </a:pPr>
            <a:r>
              <a:rPr lang="fr-FR" sz="1600"/>
              <a:t>Un regard sur la table de routage de R1 montrerait la route secondaire utilisé.</a:t>
            </a:r>
          </a:p>
        </p:txBody>
      </p:sp>
      <p:pic>
        <p:nvPicPr>
          <p:cNvPr id="9" name="Content Placeholder 8">
            <a:extLst>
              <a:ext uri="{FF2B5EF4-FFF2-40B4-BE49-F238E27FC236}">
                <a16:creationId xmlns:a16="http://schemas.microsoft.com/office/drawing/2014/main" xmlns:c15="http://schemas.microsoft.com/office/drawing/2012/chart" xmlns:c="http://schemas.openxmlformats.org/drawingml/2006/chart" xmlns="" id="{6B552708-0FF8-EE45-98A7-E7F054AD061F}"/>
              </a:ext>
            </a:extLst>
          </p:cNvPr>
          <p:cNvPicPr>
            <a:picLocks noGrp="1" noChangeAspect="1"/>
          </p:cNvPicPr>
          <p:nvPr>
            <p:ph idx="1"/>
          </p:nvPr>
        </p:nvPicPr>
        <p:blipFill>
          <a:blip r:embed="rId3"/>
          <a:stretch>
            <a:fillRect/>
          </a:stretch>
        </p:blipFill>
        <p:spPr>
          <a:xfrm>
            <a:off x="4985927" y="448932"/>
            <a:ext cx="4158073" cy="2379737"/>
          </a:xfrm>
          <a:prstGeom prst="rect">
            <a:avLst/>
          </a:prstGeom>
        </p:spPr>
      </p:pic>
      <p:pic>
        <p:nvPicPr>
          <p:cNvPr id="2" name="Picture 1">
            <a:extLst>
              <a:ext uri="{FF2B5EF4-FFF2-40B4-BE49-F238E27FC236}">
                <a16:creationId xmlns:a16="http://schemas.microsoft.com/office/drawing/2014/main" xmlns:c15="http://schemas.microsoft.com/office/drawing/2012/chart" xmlns:c="http://schemas.openxmlformats.org/drawingml/2006/chart" xmlns="" id="{3D4887FA-1176-44AC-842E-1D12478B3922}"/>
              </a:ext>
            </a:extLst>
          </p:cNvPr>
          <p:cNvPicPr>
            <a:picLocks noChangeAspect="1"/>
          </p:cNvPicPr>
          <p:nvPr/>
        </p:nvPicPr>
        <p:blipFill>
          <a:blip r:embed="rId4"/>
          <a:stretch>
            <a:fillRect/>
          </a:stretch>
        </p:blipFill>
        <p:spPr>
          <a:xfrm>
            <a:off x="991045" y="2980029"/>
            <a:ext cx="5085737" cy="1683473"/>
          </a:xfrm>
          <a:prstGeom prst="rect">
            <a:avLst/>
          </a:prstGeom>
        </p:spPr>
      </p:pic>
    </p:spTree>
    <p:extLst>
      <p:ext uri="{BB962C8B-B14F-4D97-AF65-F5344CB8AC3E}">
        <p14:creationId xmlns:p14="http://schemas.microsoft.com/office/powerpoint/2010/main" val="70675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fr-FR">
                <a:solidFill>
                  <a:schemeClr val="accent5">
                    <a:lumMod val="40000"/>
                    <a:lumOff val="60000"/>
                  </a:schemeClr>
                </a:solidFill>
              </a:rPr>
              <a:t>15.5 Configuration de routes statiques de l’hôte</a:t>
            </a:r>
          </a:p>
        </p:txBody>
      </p:sp>
    </p:spTree>
    <p:custDataLst>
      <p:tags r:id="rId1"/>
    </p:custDataLst>
    <p:extLst>
      <p:ext uri="{BB962C8B-B14F-4D97-AF65-F5344CB8AC3E}">
        <p14:creationId xmlns:p14="http://schemas.microsoft.com/office/powerpoint/2010/main" val="1884944389"/>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52899" y="128469"/>
            <a:ext cx="8345488" cy="731837"/>
          </a:xfrm>
        </p:spPr>
        <p:txBody>
          <a:bodyPr/>
          <a:lstStyle/>
          <a:p>
            <a:pPr rtl="0"/>
            <a:r>
              <a:rPr lang="fr-FR" sz="1600" dirty="0"/>
              <a:t>Configuration de routes statiques de l’hôte</a:t>
            </a:r>
            <a:r>
              <a:rPr lang="en-US" dirty="0"/>
              <a:t/>
            </a:r>
            <a:br>
              <a:rPr lang="en-US" dirty="0"/>
            </a:br>
            <a:r>
              <a:rPr lang="fr-FR" sz="2400" dirty="0"/>
              <a:t>Routes de L’hôte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FDF26061-7CD5-7945-961D-8DBCB81EBE2F}"/>
              </a:ext>
            </a:extLst>
          </p:cNvPr>
          <p:cNvSpPr>
            <a:spLocks noGrp="1"/>
          </p:cNvSpPr>
          <p:nvPr>
            <p:ph idx="1"/>
          </p:nvPr>
        </p:nvSpPr>
        <p:spPr>
          <a:xfrm>
            <a:off x="474662" y="898092"/>
            <a:ext cx="8280057" cy="3689897"/>
          </a:xfrm>
        </p:spPr>
        <p:txBody>
          <a:bodyPr/>
          <a:lstStyle/>
          <a:p>
            <a:pPr marL="0" indent="0" algn="l" rtl="0"/>
            <a:r>
              <a:rPr lang="fr-FR" sz="1600" dirty="0">
                <a:solidFill>
                  <a:srgbClr val="000000"/>
                </a:solidFill>
              </a:rPr>
              <a:t>Une route d’hôte est une adresse IPv4 avec un masque de 32 bits ou une adresse IPv6 avec un masque de 128 bits. La suivante montre les trois façons d'ajouter une route d'hôte à la table de routage:</a:t>
            </a:r>
          </a:p>
          <a:p>
            <a:pPr marL="342900" indent="-342900" algn="l" rtl="0">
              <a:buFont typeface="Arial" panose="020B0604020202020204" pitchFamily="34" charset="0"/>
              <a:buChar char="•"/>
            </a:pPr>
            <a:r>
              <a:rPr lang="fr-FR" sz="1600" dirty="0">
                <a:solidFill>
                  <a:srgbClr val="000000"/>
                </a:solidFill>
              </a:rPr>
              <a:t>Il est installé automatiquement lorsqu'une adresse IP est configurée sur le routeur</a:t>
            </a:r>
          </a:p>
          <a:p>
            <a:pPr marL="342900" indent="-342900" algn="l" rtl="0">
              <a:buFont typeface="Arial" panose="020B0604020202020204" pitchFamily="34" charset="0"/>
              <a:buChar char="•"/>
            </a:pPr>
            <a:r>
              <a:rPr lang="fr-FR" sz="1600" dirty="0">
                <a:solidFill>
                  <a:srgbClr val="000000"/>
                </a:solidFill>
              </a:rPr>
              <a:t>Configurée comme une route statique d'hôte</a:t>
            </a:r>
          </a:p>
          <a:p>
            <a:pPr marL="342900" indent="-342900" algn="l" rtl="0">
              <a:buFont typeface="Arial" panose="020B0604020202020204" pitchFamily="34" charset="0"/>
              <a:buChar char="•"/>
            </a:pPr>
            <a:r>
              <a:rPr lang="fr-FR" sz="1600" dirty="0">
                <a:solidFill>
                  <a:srgbClr val="000000"/>
                </a:solidFill>
              </a:rPr>
              <a:t>Route d'hôte obtenue automatiquement au moyen d'autres méthodes (abordées dans des cours ultérieurs)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5128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xmlns:c15="http://schemas.microsoft.com/office/drawing/2012/chart" xmlns:c="http://schemas.openxmlformats.org/drawingml/2006/chart" xmlns="" id="{2D10C50B-ED86-4E5D-BD0F-658911DFEF9B}"/>
              </a:ext>
            </a:extLst>
          </p:cNvPr>
          <p:cNvSpPr>
            <a:spLocks noGrp="1"/>
          </p:cNvSpPr>
          <p:nvPr>
            <p:ph type="title"/>
          </p:nvPr>
        </p:nvSpPr>
        <p:spPr>
          <a:xfrm>
            <a:off x="0" y="-15285"/>
            <a:ext cx="9144000" cy="757238"/>
          </a:xfrm>
        </p:spPr>
        <p:txBody>
          <a:bodyPr/>
          <a:lstStyle/>
          <a:p>
            <a:pPr rtl="0"/>
            <a:r>
              <a:rPr lang="fr-FR"/>
              <a:t>What to Expect in this Module (Cont.)</a:t>
            </a:r>
          </a:p>
        </p:txBody>
      </p:sp>
      <p:sp>
        <p:nvSpPr>
          <p:cNvPr id="6" name="Content Placeholder 1">
            <a:extLst>
              <a:ext uri="{FF2B5EF4-FFF2-40B4-BE49-F238E27FC236}">
                <a16:creationId xmlns:a16="http://schemas.microsoft.com/office/drawing/2014/main" xmlns:c15="http://schemas.microsoft.com/office/drawing/2012/chart" xmlns:c="http://schemas.openxmlformats.org/drawingml/2006/chart" xmlns=""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rtl="0"/>
            <a:r>
              <a:rPr lang="fr-FR"/>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xmlns:c15="http://schemas.microsoft.com/office/drawing/2012/chart" xmlns:c="http://schemas.openxmlformats.org/drawingml/2006/chart" xmlns="" id="{DDD52CCD-9D1E-4CC4-815A-A5967A0831D9}"/>
              </a:ext>
            </a:extLst>
          </p:cNvPr>
          <p:cNvGraphicFramePr>
            <a:graphicFrameLocks noGrp="1"/>
          </p:cNvGraphicFramePr>
          <p:nvPr>
            <p:ph idx="1"/>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xmlns:c15="http://schemas.microsoft.com/office/drawing/2012/chart" xmlns:c="http://schemas.openxmlformats.org/drawingml/2006/chart" xmlns="" val="3215831619"/>
                    </a:ext>
                  </a:extLst>
                </a:gridCol>
                <a:gridCol w="6416970">
                  <a:extLst>
                    <a:ext uri="{9D8B030D-6E8A-4147-A177-3AD203B41FA5}">
                      <a16:colId xmlns:a16="http://schemas.microsoft.com/office/drawing/2014/main" xmlns:c15="http://schemas.microsoft.com/office/drawing/2012/chart" xmlns:c="http://schemas.openxmlformats.org/drawingml/2006/chart" xmlns="" val="276475465"/>
                    </a:ext>
                  </a:extLst>
                </a:gridCol>
              </a:tblGrid>
              <a:tr h="265091">
                <a:tc>
                  <a:txBody>
                    <a:bodyPr/>
                    <a:lstStyle/>
                    <a:p>
                      <a:pPr algn="l" rtl="0" fontAlgn="b"/>
                      <a:r>
                        <a:rPr lang="fr-FR" sz="1400" b="1" i="0" u="none" strike="noStrike">
                          <a:solidFill>
                            <a:schemeClr val="bg1"/>
                          </a:solidFill>
                          <a:effectLst/>
                          <a:latin typeface="+mn-lt"/>
                        </a:rPr>
                        <a:t>Feature</a:t>
                      </a:r>
                    </a:p>
                  </a:txBody>
                  <a:tcPr marL="9525" marR="9525" marT="9525" marB="0" anchor="b"/>
                </a:tc>
                <a:tc>
                  <a:txBody>
                    <a:bodyPr/>
                    <a:lstStyle/>
                    <a:p>
                      <a:pPr rtl="0"/>
                      <a:r>
                        <a:rPr lang="fr-FR"/>
                        <a:t>Description</a:t>
                      </a:r>
                    </a:p>
                  </a:txBody>
                  <a:tcPr/>
                </a:tc>
                <a:extLst>
                  <a:ext uri="{0D108BD9-81ED-4DB2-BD59-A6C34878D82A}">
                    <a16:rowId xmlns:a16="http://schemas.microsoft.com/office/drawing/2014/main" xmlns:c15="http://schemas.microsoft.com/office/drawing/2012/chart" xmlns:c="http://schemas.openxmlformats.org/drawingml/2006/chart" xmlns="" val="3768427975"/>
                  </a:ext>
                </a:extLst>
              </a:tr>
              <a:tr h="265091">
                <a:tc>
                  <a:txBody>
                    <a:bodyPr/>
                    <a:lstStyle/>
                    <a:p>
                      <a:pPr algn="l" rtl="0" fontAlgn="b"/>
                      <a:r>
                        <a:rPr lang="fr-FR" sz="1400" b="0" i="0" u="none" strike="noStrike">
                          <a:solidFill>
                            <a:srgbClr val="000000"/>
                          </a:solidFill>
                          <a:effectLst/>
                          <a:latin typeface="+mn-lt"/>
                        </a:rPr>
                        <a:t>Hands-On Labs</a:t>
                      </a:r>
                    </a:p>
                  </a:txBody>
                  <a:tcPr marL="9525" marR="9525" marT="9525" marB="0" anchor="b"/>
                </a:tc>
                <a:tc>
                  <a:txBody>
                    <a:bodyPr/>
                    <a:lstStyle/>
                    <a:p>
                      <a:pPr rtl="0"/>
                      <a:r>
                        <a:rPr lang="fr-FR"/>
                        <a:t>Labs designed for working with physical equipment.</a:t>
                      </a:r>
                    </a:p>
                  </a:txBody>
                  <a:tcPr/>
                </a:tc>
                <a:extLst>
                  <a:ext uri="{0D108BD9-81ED-4DB2-BD59-A6C34878D82A}">
                    <a16:rowId xmlns:a16="http://schemas.microsoft.com/office/drawing/2014/main" xmlns:c15="http://schemas.microsoft.com/office/drawing/2012/chart" xmlns:c="http://schemas.openxmlformats.org/drawingml/2006/chart" xmlns=""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pPr rtl="0"/>
                      <a:r>
                        <a:rPr lang="fr-FR"/>
                        <a:t>These are found on the Instructor Resources page. Class Activities are designed to facilitate learning, class discussion, and collaboration.</a:t>
                      </a:r>
                    </a:p>
                  </a:txBody>
                  <a:tcPr/>
                </a:tc>
                <a:extLst>
                  <a:ext uri="{0D108BD9-81ED-4DB2-BD59-A6C34878D82A}">
                    <a16:rowId xmlns:a16="http://schemas.microsoft.com/office/drawing/2014/main" xmlns:c15="http://schemas.microsoft.com/office/drawing/2012/chart" xmlns:c="http://schemas.openxmlformats.org/drawingml/2006/chart" xmlns="" val="1125566603"/>
                  </a:ext>
                </a:extLst>
              </a:tr>
              <a:tr h="265091">
                <a:tc>
                  <a:txBody>
                    <a:bodyPr/>
                    <a:lstStyle/>
                    <a:p>
                      <a:pPr algn="l" rtl="0" fontAlgn="b"/>
                      <a:r>
                        <a:rPr lang="fr-FR" sz="1400" b="0" i="0" u="none" strike="noStrike">
                          <a:solidFill>
                            <a:srgbClr val="000000"/>
                          </a:solidFill>
                          <a:effectLst/>
                          <a:latin typeface="+mn-lt"/>
                        </a:rPr>
                        <a:t>Module Quizzes</a:t>
                      </a:r>
                    </a:p>
                  </a:txBody>
                  <a:tcPr marL="9525" marR="9525" marT="9525" marB="0" anchor="b"/>
                </a:tc>
                <a:tc>
                  <a:txBody>
                    <a:bodyPr/>
                    <a:lstStyle/>
                    <a:p>
                      <a:pPr rtl="0"/>
                      <a:r>
                        <a:rPr lang="fr-FR"/>
                        <a:t>Self-assessments that integrate concepts and skills learned throughout the series of topics presented in the module.</a:t>
                      </a:r>
                    </a:p>
                  </a:txBody>
                  <a:tcPr/>
                </a:tc>
                <a:extLst>
                  <a:ext uri="{0D108BD9-81ED-4DB2-BD59-A6C34878D82A}">
                    <a16:rowId xmlns:a16="http://schemas.microsoft.com/office/drawing/2014/main" xmlns:c15="http://schemas.microsoft.com/office/drawing/2012/chart" xmlns:c="http://schemas.openxmlformats.org/drawingml/2006/chart" xmlns="" val="831502776"/>
                  </a:ext>
                </a:extLst>
              </a:tr>
              <a:tr h="265091">
                <a:tc>
                  <a:txBody>
                    <a:bodyPr/>
                    <a:lstStyle/>
                    <a:p>
                      <a:pPr algn="l" rtl="0" fontAlgn="b"/>
                      <a:r>
                        <a:rPr lang="fr-FR" sz="1400" b="0" i="0" u="none" strike="noStrike">
                          <a:solidFill>
                            <a:srgbClr val="000000"/>
                          </a:solidFill>
                          <a:effectLst/>
                          <a:latin typeface="+mn-lt"/>
                        </a:rPr>
                        <a:t>Module Summary</a:t>
                      </a:r>
                    </a:p>
                  </a:txBody>
                  <a:tcPr marL="9525" marR="9525" marT="9525" marB="0" anchor="b"/>
                </a:tc>
                <a:tc>
                  <a:txBody>
                    <a:bodyPr/>
                    <a:lstStyle/>
                    <a:p>
                      <a:pPr rtl="0"/>
                      <a:r>
                        <a:rPr lang="fr-FR"/>
                        <a:t>Briefly recaps module content.</a:t>
                      </a:r>
                    </a:p>
                  </a:txBody>
                  <a:tcPr/>
                </a:tc>
                <a:extLst>
                  <a:ext uri="{0D108BD9-81ED-4DB2-BD59-A6C34878D82A}">
                    <a16:rowId xmlns:a16="http://schemas.microsoft.com/office/drawing/2014/main" xmlns:c15="http://schemas.microsoft.com/office/drawing/2012/chart" xmlns:c="http://schemas.openxmlformats.org/drawingml/2006/chart" xmlns="" val="2267046280"/>
                  </a:ext>
                </a:extLst>
              </a:tr>
            </a:tbl>
          </a:graphicData>
        </a:graphic>
      </p:graphicFrame>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Configuration de routes statiques de l’hôte</a:t>
            </a:r>
            <a:r>
              <a:rPr lang="en-US" sz="1600" dirty="0"/>
              <a:t/>
            </a:r>
            <a:br>
              <a:rPr lang="en-US" sz="1600" dirty="0"/>
            </a:br>
            <a:r>
              <a:rPr lang="fr-FR" sz="2400"/>
              <a:t>Les routes d'hôtes installées automatiquement</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781FC384-28C4-C443-8D7D-F78EEC18346C}"/>
              </a:ext>
            </a:extLst>
          </p:cNvPr>
          <p:cNvSpPr>
            <a:spLocks noGrp="1"/>
          </p:cNvSpPr>
          <p:nvPr>
            <p:ph idx="1"/>
          </p:nvPr>
        </p:nvSpPr>
        <p:spPr>
          <a:xfrm>
            <a:off x="451991" y="830079"/>
            <a:ext cx="8280057" cy="3689897"/>
          </a:xfrm>
        </p:spPr>
        <p:txBody>
          <a:bodyPr/>
          <a:lstStyle/>
          <a:p>
            <a:pPr marL="342900" indent="-342900" algn="l" rtl="0">
              <a:buFont typeface="Arial" panose="020B0604020202020204" pitchFamily="34" charset="0"/>
              <a:buChar char="•"/>
            </a:pPr>
            <a:r>
              <a:rPr lang="fr-FR" sz="1600" dirty="0">
                <a:solidFill>
                  <a:srgbClr val="000000"/>
                </a:solidFill>
              </a:rPr>
              <a:t>Cisco IOS installe automatiquement une route d'hôte, également appelée route local d'hôte, lorsqu'une adresse d'interface est configurée sur le routeur. Une route d'hôte permet d'optimiser le processus d'envoi des paquets au routeur, par rapport au transfert de paquets. </a:t>
            </a:r>
          </a:p>
          <a:p>
            <a:pPr marL="342900" indent="-342900" algn="l" rtl="0">
              <a:buFont typeface="Arial" panose="020B0604020202020204" pitchFamily="34" charset="0"/>
              <a:buChar char="•"/>
            </a:pPr>
            <a:r>
              <a:rPr lang="fr-FR" sz="1600" dirty="0">
                <a:solidFill>
                  <a:srgbClr val="000000"/>
                </a:solidFill>
              </a:rPr>
              <a:t>Elle s'ajoute à la route connectée, désignée par la lettre </a:t>
            </a:r>
            <a:r>
              <a:rPr lang="fr-FR" sz="1600" b="1" dirty="0">
                <a:solidFill>
                  <a:srgbClr val="000000"/>
                </a:solidFill>
              </a:rPr>
              <a:t>C</a:t>
            </a:r>
            <a:r>
              <a:rPr lang="fr-FR" sz="1600" dirty="0">
                <a:solidFill>
                  <a:srgbClr val="000000"/>
                </a:solidFill>
              </a:rPr>
              <a:t> dans la table de routage de l'adresse réseau de l'interface.</a:t>
            </a:r>
          </a:p>
          <a:p>
            <a:pPr marL="342900" indent="-342900" algn="l">
              <a:buFont typeface="Arial" panose="020B0604020202020204" pitchFamily="34" charset="0"/>
              <a:buChar char="•"/>
            </a:pPr>
            <a:r>
              <a:rPr lang="fr-FR" sz="1600" dirty="0">
                <a:solidFill>
                  <a:srgbClr val="000000"/>
                </a:solidFill>
              </a:rPr>
              <a:t>Les routes locales sont marquées d'un L dans la sortie de la table de routage.</a:t>
            </a:r>
            <a:endParaRPr lang="en-US" sz="1600" dirty="0">
              <a:solidFill>
                <a:srgbClr val="000000"/>
              </a:solidFill>
            </a:endParaRPr>
          </a:p>
        </p:txBody>
      </p:sp>
    </p:spTree>
    <p:extLst>
      <p:ext uri="{BB962C8B-B14F-4D97-AF65-F5344CB8AC3E}">
        <p14:creationId xmlns:p14="http://schemas.microsoft.com/office/powerpoint/2010/main" val="8781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Configuration de routes statiques de l’hôte</a:t>
            </a:r>
            <a:r>
              <a:rPr lang="en-US" sz="1600" dirty="0"/>
              <a:t/>
            </a:r>
            <a:br>
              <a:rPr lang="en-US" sz="1600" dirty="0"/>
            </a:br>
            <a:r>
              <a:rPr lang="fr-FR" sz="2400"/>
              <a:t>Routes statiques de l’hôte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781FC384-28C4-C443-8D7D-F78EEC18346C}"/>
              </a:ext>
            </a:extLst>
          </p:cNvPr>
          <p:cNvSpPr>
            <a:spLocks noGrp="1"/>
          </p:cNvSpPr>
          <p:nvPr>
            <p:ph idx="1"/>
          </p:nvPr>
        </p:nvSpPr>
        <p:spPr>
          <a:xfrm>
            <a:off x="474662" y="731837"/>
            <a:ext cx="8280057" cy="1115251"/>
          </a:xfrm>
        </p:spPr>
        <p:txBody>
          <a:bodyPr/>
          <a:lstStyle/>
          <a:p>
            <a:pPr marL="0" indent="0" algn="l" rtl="0"/>
            <a:r>
              <a:rPr lang="fr-FR" sz="1600">
                <a:solidFill>
                  <a:srgbClr val="000000"/>
                </a:solidFill>
              </a:rPr>
              <a:t>Une route d'hôte peut prendre la forme d'une route statique configurée manuellement pour diriger le trafic vers un périphérique de destination spécifique, tel que le serveur présenté dans la figure. La route statique utilise une adresse IP de destination et un masque 255.255.255.255 (/32) pour les routes d'hôte IPv4 et une longueur de préfixe /128 pour les routes IPv6 d'hôte .</a:t>
            </a:r>
          </a:p>
        </p:txBody>
      </p:sp>
      <p:pic>
        <p:nvPicPr>
          <p:cNvPr id="4" name="Picture 3">
            <a:extLst>
              <a:ext uri="{FF2B5EF4-FFF2-40B4-BE49-F238E27FC236}">
                <a16:creationId xmlns:a16="http://schemas.microsoft.com/office/drawing/2014/main" xmlns:c15="http://schemas.microsoft.com/office/drawing/2012/chart" xmlns:c="http://schemas.openxmlformats.org/drawingml/2006/chart" xmlns="" id="{82EA4509-4060-514C-BF00-3EDCFC302DB5}"/>
              </a:ext>
            </a:extLst>
          </p:cNvPr>
          <p:cNvPicPr>
            <a:picLocks noChangeAspect="1"/>
          </p:cNvPicPr>
          <p:nvPr/>
        </p:nvPicPr>
        <p:blipFill>
          <a:blip r:embed="rId3"/>
          <a:stretch>
            <a:fillRect/>
          </a:stretch>
        </p:blipFill>
        <p:spPr>
          <a:xfrm>
            <a:off x="1554347" y="2256141"/>
            <a:ext cx="6035306" cy="2040103"/>
          </a:xfrm>
          <a:prstGeom prst="rect">
            <a:avLst/>
          </a:prstGeom>
        </p:spPr>
      </p:pic>
    </p:spTree>
    <p:extLst>
      <p:ext uri="{BB962C8B-B14F-4D97-AF65-F5344CB8AC3E}">
        <p14:creationId xmlns:p14="http://schemas.microsoft.com/office/powerpoint/2010/main" val="104193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60457" y="173812"/>
            <a:ext cx="8345488" cy="731837"/>
          </a:xfrm>
        </p:spPr>
        <p:txBody>
          <a:bodyPr/>
          <a:lstStyle/>
          <a:p>
            <a:pPr rtl="0"/>
            <a:r>
              <a:rPr lang="fr-FR" sz="1600" dirty="0"/>
              <a:t>Configuration de routes statiques de l’hôte</a:t>
            </a:r>
            <a:r>
              <a:rPr lang="en-US" sz="1600" dirty="0"/>
              <a:t/>
            </a:r>
            <a:br>
              <a:rPr lang="en-US" sz="1600" dirty="0"/>
            </a:br>
            <a:r>
              <a:rPr lang="fr-FR" sz="2400" dirty="0"/>
              <a:t>Configuration de routes statiques de l’hôte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781FC384-28C4-C443-8D7D-F78EEC18346C}"/>
              </a:ext>
            </a:extLst>
          </p:cNvPr>
          <p:cNvSpPr>
            <a:spLocks noGrp="1"/>
          </p:cNvSpPr>
          <p:nvPr>
            <p:ph idx="1"/>
          </p:nvPr>
        </p:nvSpPr>
        <p:spPr>
          <a:xfrm>
            <a:off x="429320" y="1011447"/>
            <a:ext cx="8280057" cy="3689897"/>
          </a:xfrm>
        </p:spPr>
        <p:txBody>
          <a:bodyPr/>
          <a:lstStyle/>
          <a:p>
            <a:pPr marL="0" indent="0" algn="l" rtl="0"/>
            <a:r>
              <a:rPr lang="fr-FR" sz="1600" dirty="0">
                <a:solidFill>
                  <a:srgbClr val="000000"/>
                </a:solidFill>
              </a:rPr>
              <a:t>L'exemple montre la configuration de route statique d'hôte IPv4 et IPv6 sur le routeur Branch pour accéder au serveur.</a:t>
            </a:r>
          </a:p>
          <a:p>
            <a:pPr marL="0" indent="0" algn="l"/>
            <a:endParaRPr lang="en-US" sz="1600" dirty="0">
              <a:solidFill>
                <a:srgbClr val="000000"/>
              </a:solidFill>
            </a:endParaRPr>
          </a:p>
          <a:p>
            <a:pPr marL="0" indent="0" algn="l" rtl="0">
              <a:spcBef>
                <a:spcPts val="0"/>
              </a:spcBef>
            </a:pPr>
            <a:r>
              <a:rPr lang="fr-FR" sz="1400" dirty="0">
                <a:solidFill>
                  <a:srgbClr val="000000"/>
                </a:solidFill>
                <a:latin typeface="Courier New" panose="02070309020205020404" pitchFamily="49" charset="0"/>
                <a:cs typeface="Courier New" panose="02070309020205020404" pitchFamily="49" charset="0"/>
              </a:rPr>
              <a:t>Branch(config)# </a:t>
            </a:r>
            <a:r>
              <a:rPr lang="fr-FR" sz="1400" b="1" dirty="0" err="1">
                <a:solidFill>
                  <a:srgbClr val="000000"/>
                </a:solidFill>
                <a:latin typeface="Courier New" panose="02070309020205020404" pitchFamily="49" charset="0"/>
                <a:cs typeface="Courier New" panose="02070309020205020404" pitchFamily="49" charset="0"/>
              </a:rPr>
              <a:t>ip</a:t>
            </a:r>
            <a:r>
              <a:rPr lang="fr-FR" sz="1400" b="1" dirty="0">
                <a:solidFill>
                  <a:srgbClr val="000000"/>
                </a:solidFill>
                <a:latin typeface="Courier New" panose="02070309020205020404" pitchFamily="49" charset="0"/>
                <a:cs typeface="Courier New" panose="02070309020205020404" pitchFamily="49" charset="0"/>
              </a:rPr>
              <a:t> route 209.165.200.238 255.255.255.255 198.51.100.2</a:t>
            </a:r>
          </a:p>
          <a:p>
            <a:pPr marL="0" indent="0" algn="l" rtl="0">
              <a:spcBef>
                <a:spcPts val="0"/>
              </a:spcBef>
            </a:pPr>
            <a:r>
              <a:rPr lang="fr-FR" sz="1400" dirty="0">
                <a:solidFill>
                  <a:srgbClr val="000000"/>
                </a:solidFill>
                <a:latin typeface="Courier New" panose="02070309020205020404" pitchFamily="49" charset="0"/>
                <a:cs typeface="Courier New" panose="02070309020205020404" pitchFamily="49" charset="0"/>
              </a:rPr>
              <a:t>Branch(config)# </a:t>
            </a:r>
            <a:r>
              <a:rPr lang="fr-FR" sz="1400" b="1" dirty="0">
                <a:solidFill>
                  <a:srgbClr val="000000"/>
                </a:solidFill>
                <a:latin typeface="Courier New" panose="02070309020205020404" pitchFamily="49" charset="0"/>
                <a:cs typeface="Courier New" panose="02070309020205020404" pitchFamily="49" charset="0"/>
              </a:rPr>
              <a:t>ipv6 route 2001:db8:acad:2::238/128 2001:db8:acad:1::2</a:t>
            </a:r>
          </a:p>
          <a:p>
            <a:pPr marL="0" indent="0" algn="l" rtl="0">
              <a:spcBef>
                <a:spcPts val="0"/>
              </a:spcBef>
            </a:pPr>
            <a:r>
              <a:rPr lang="fr-FR" sz="1400" dirty="0">
                <a:solidFill>
                  <a:srgbClr val="000000"/>
                </a:solidFill>
                <a:latin typeface="Courier New" panose="02070309020205020404" pitchFamily="49" charset="0"/>
                <a:cs typeface="Courier New" panose="02070309020205020404" pitchFamily="49" charset="0"/>
              </a:rPr>
              <a:t>Branch(config)# </a:t>
            </a:r>
            <a:r>
              <a:rPr lang="fr-FR" sz="1400" b="1" dirty="0">
                <a:solidFill>
                  <a:srgbClr val="000000"/>
                </a:solidFill>
                <a:latin typeface="Courier New" panose="02070309020205020404" pitchFamily="49" charset="0"/>
                <a:cs typeface="Courier New" panose="02070309020205020404" pitchFamily="49" charset="0"/>
              </a:rPr>
              <a:t>exit </a:t>
            </a:r>
          </a:p>
          <a:p>
            <a:pPr marL="0" indent="0" algn="l" rtl="0">
              <a:spcBef>
                <a:spcPts val="0"/>
              </a:spcBef>
            </a:pPr>
            <a:r>
              <a:rPr lang="fr-FR" sz="1400" dirty="0">
                <a:solidFill>
                  <a:srgbClr val="000000"/>
                </a:solidFill>
                <a:latin typeface="Courier New" panose="02070309020205020404" pitchFamily="49" charset="0"/>
                <a:cs typeface="Courier New" panose="02070309020205020404" pitchFamily="49" charset="0"/>
              </a:rPr>
              <a:t>Branch#</a:t>
            </a:r>
          </a:p>
        </p:txBody>
      </p:sp>
    </p:spTree>
    <p:extLst>
      <p:ext uri="{BB962C8B-B14F-4D97-AF65-F5344CB8AC3E}">
        <p14:creationId xmlns:p14="http://schemas.microsoft.com/office/powerpoint/2010/main" val="33314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Configuration de routes statiques de l’hôte</a:t>
            </a:r>
            <a:r>
              <a:rPr lang="en-US" sz="1600" dirty="0"/>
              <a:t/>
            </a:r>
            <a:br>
              <a:rPr lang="en-US" sz="1600" dirty="0"/>
            </a:br>
            <a:r>
              <a:rPr lang="fr-FR" sz="2400"/>
              <a:t>Vérifier les routes statiques de l’hôte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781FC384-28C4-C443-8D7D-F78EEC18346C}"/>
              </a:ext>
            </a:extLst>
          </p:cNvPr>
          <p:cNvSpPr>
            <a:spLocks noGrp="1"/>
          </p:cNvSpPr>
          <p:nvPr>
            <p:ph idx="1"/>
          </p:nvPr>
        </p:nvSpPr>
        <p:spPr>
          <a:xfrm>
            <a:off x="474662" y="731837"/>
            <a:ext cx="8280057" cy="322263"/>
          </a:xfrm>
        </p:spPr>
        <p:txBody>
          <a:bodyPr/>
          <a:lstStyle/>
          <a:p>
            <a:pPr marL="0" indent="0" algn="l" rtl="0"/>
            <a:r>
              <a:rPr lang="fr-FR" sz="1600">
                <a:solidFill>
                  <a:srgbClr val="000000"/>
                </a:solidFill>
              </a:rPr>
              <a:t>Une révision des tables de routage IPv4 et IPv6 vérifie que les routes sont actifs.</a:t>
            </a:r>
          </a:p>
        </p:txBody>
      </p:sp>
      <p:pic>
        <p:nvPicPr>
          <p:cNvPr id="4" name="Picture 3">
            <a:extLst>
              <a:ext uri="{FF2B5EF4-FFF2-40B4-BE49-F238E27FC236}">
                <a16:creationId xmlns:a16="http://schemas.microsoft.com/office/drawing/2014/main" xmlns:c15="http://schemas.microsoft.com/office/drawing/2012/chart" xmlns:c="http://schemas.openxmlformats.org/drawingml/2006/chart" xmlns="" id="{FBDCE70A-C6E1-4729-92F0-BDC10723DB6A}"/>
              </a:ext>
            </a:extLst>
          </p:cNvPr>
          <p:cNvPicPr>
            <a:picLocks noChangeAspect="1"/>
          </p:cNvPicPr>
          <p:nvPr/>
        </p:nvPicPr>
        <p:blipFill>
          <a:blip r:embed="rId3"/>
          <a:stretch>
            <a:fillRect/>
          </a:stretch>
        </p:blipFill>
        <p:spPr>
          <a:xfrm>
            <a:off x="1945711" y="1443686"/>
            <a:ext cx="5252577" cy="3417339"/>
          </a:xfrm>
          <a:prstGeom prst="rect">
            <a:avLst/>
          </a:prstGeom>
        </p:spPr>
      </p:pic>
    </p:spTree>
    <p:extLst>
      <p:ext uri="{BB962C8B-B14F-4D97-AF65-F5344CB8AC3E}">
        <p14:creationId xmlns:p14="http://schemas.microsoft.com/office/powerpoint/2010/main" val="363848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Configurer les routes statique de l'hôte</a:t>
            </a:r>
            <a:r>
              <a:rPr lang="en-US" sz="1600" dirty="0"/>
              <a:t/>
            </a:r>
            <a:br>
              <a:rPr lang="en-US" sz="1600" dirty="0"/>
            </a:br>
            <a:r>
              <a:rPr lang="fr-FR" sz="2400"/>
              <a:t>Configurer la route statique IPv6 de l'hôte avec le tronçon suivant link-local</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781FC384-28C4-C443-8D7D-F78EEC18346C}"/>
              </a:ext>
            </a:extLst>
          </p:cNvPr>
          <p:cNvSpPr>
            <a:spLocks noGrp="1"/>
          </p:cNvSpPr>
          <p:nvPr>
            <p:ph idx="1"/>
          </p:nvPr>
        </p:nvSpPr>
        <p:spPr>
          <a:xfrm>
            <a:off x="474662" y="731838"/>
            <a:ext cx="8280057" cy="1325562"/>
          </a:xfrm>
        </p:spPr>
        <p:txBody>
          <a:bodyPr/>
          <a:lstStyle/>
          <a:p>
            <a:pPr marL="0" indent="0" algn="l" rtl="0"/>
            <a:r>
              <a:rPr lang="fr-FR" sz="1600">
                <a:solidFill>
                  <a:srgbClr val="000000"/>
                </a:solidFill>
              </a:rPr>
              <a:t>Pour les routes statiques IPv6, l'adresse de tronçon suivant peut être l'adresse link-local du routeur adjacent. Cependant, vous devez spécifier un type et un numéro d'interface lorsque vous utilisez une adresse link-local comme tronçon suivant, comme illustré dans l'exemple. Tout d'abord, la route statique IPv6 d'hôte d'origine est supprimée, puis une route entièrement spécifiée configurée avec l'adresse IPv6 du serveur et l'adresse link-local IPv6 du routeur ISP.</a:t>
            </a:r>
          </a:p>
        </p:txBody>
      </p:sp>
      <p:pic>
        <p:nvPicPr>
          <p:cNvPr id="2" name="Picture 1">
            <a:extLst>
              <a:ext uri="{FF2B5EF4-FFF2-40B4-BE49-F238E27FC236}">
                <a16:creationId xmlns:a16="http://schemas.microsoft.com/office/drawing/2014/main" xmlns:c15="http://schemas.microsoft.com/office/drawing/2012/chart" xmlns:c="http://schemas.openxmlformats.org/drawingml/2006/chart" xmlns="" id="{A1BF8A9D-C4F4-4E95-AB3D-4B9D1768F3F6}"/>
              </a:ext>
            </a:extLst>
          </p:cNvPr>
          <p:cNvPicPr>
            <a:picLocks noChangeAspect="1"/>
          </p:cNvPicPr>
          <p:nvPr/>
        </p:nvPicPr>
        <p:blipFill>
          <a:blip r:embed="rId3"/>
          <a:stretch>
            <a:fillRect/>
          </a:stretch>
        </p:blipFill>
        <p:spPr>
          <a:xfrm>
            <a:off x="1329715" y="2475383"/>
            <a:ext cx="6484570" cy="2271303"/>
          </a:xfrm>
          <a:prstGeom prst="rect">
            <a:avLst/>
          </a:prstGeom>
        </p:spPr>
      </p:pic>
    </p:spTree>
    <p:extLst>
      <p:ext uri="{BB962C8B-B14F-4D97-AF65-F5344CB8AC3E}">
        <p14:creationId xmlns:p14="http://schemas.microsoft.com/office/powerpoint/2010/main" val="92052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pPr rtl="0"/>
            <a:r>
              <a:rPr lang="fr-FR">
                <a:solidFill>
                  <a:schemeClr val="accent5">
                    <a:lumMod val="40000"/>
                    <a:lumOff val="60000"/>
                  </a:schemeClr>
                </a:solidFill>
              </a:rPr>
              <a:t>15.6 Module pratique et questionnaire</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95693"/>
            <a:ext cx="8345488" cy="731837"/>
          </a:xfrm>
        </p:spPr>
        <p:txBody>
          <a:bodyPr/>
          <a:lstStyle/>
          <a:p>
            <a:pPr rtl="0"/>
            <a:r>
              <a:rPr lang="fr-FR" sz="1600"/>
              <a:t>Module pratique et questionnaire</a:t>
            </a:r>
            <a:r>
              <a:rPr lang="en-US" sz="1600" dirty="0"/>
              <a:t/>
            </a:r>
            <a:br>
              <a:rPr lang="en-US" sz="1600" dirty="0"/>
            </a:br>
            <a:r>
              <a:rPr lang="fr-FR" sz="2400"/>
              <a:t>Packet Tracer - Configurer les routes statiques et par défaut IPv4 et IPv6</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79130D30-1A9D-D644-8924-A5D0D167798F}"/>
              </a:ext>
            </a:extLst>
          </p:cNvPr>
          <p:cNvSpPr>
            <a:spLocks noGrp="1"/>
          </p:cNvSpPr>
          <p:nvPr>
            <p:ph idx="1"/>
          </p:nvPr>
        </p:nvSpPr>
        <p:spPr>
          <a:xfrm>
            <a:off x="474662" y="946298"/>
            <a:ext cx="8280057" cy="3475436"/>
          </a:xfrm>
        </p:spPr>
        <p:txBody>
          <a:bodyPr/>
          <a:lstStyle/>
          <a:p>
            <a:pPr marL="0" indent="0" algn="l" rtl="0"/>
            <a:r>
              <a:rPr lang="fr-FR" sz="1800">
                <a:solidFill>
                  <a:srgbClr val="000000"/>
                </a:solidFill>
              </a:rPr>
              <a:t>Dans ce Packet Tracer, vous ferez ce qui suit:</a:t>
            </a:r>
          </a:p>
          <a:p>
            <a:pPr marL="0" indent="0" algn="l"/>
            <a:endParaRPr lang="en-US" sz="1800" dirty="0">
              <a:solidFill>
                <a:srgbClr val="000000"/>
              </a:solidFill>
            </a:endParaRPr>
          </a:p>
          <a:p>
            <a:pPr marL="342900" indent="-342900" algn="l" rtl="0">
              <a:buFont typeface="Arial" panose="020B0604020202020204" pitchFamily="34" charset="0"/>
              <a:buChar char="•"/>
            </a:pPr>
            <a:r>
              <a:rPr lang="fr-FR" sz="1800">
                <a:solidFill>
                  <a:srgbClr val="000000"/>
                </a:solidFill>
              </a:rPr>
              <a:t>Configurer les routes statiques et statiques flottantes par défaut IPv4.</a:t>
            </a:r>
          </a:p>
          <a:p>
            <a:pPr marL="342900" indent="-342900" algn="l" rtl="0">
              <a:buFont typeface="Arial" panose="020B0604020202020204" pitchFamily="34" charset="0"/>
              <a:buChar char="•"/>
            </a:pPr>
            <a:r>
              <a:rPr lang="fr-FR" sz="1800">
                <a:solidFill>
                  <a:srgbClr val="000000"/>
                </a:solidFill>
              </a:rPr>
              <a:t>Configurer les routes statiques et statiques flottantes par défaut IPv6.</a:t>
            </a:r>
          </a:p>
          <a:p>
            <a:pPr marL="342900" indent="-342900" algn="l" rtl="0">
              <a:buFont typeface="Arial" panose="020B0604020202020204" pitchFamily="34" charset="0"/>
              <a:buChar char="•"/>
            </a:pPr>
            <a:r>
              <a:rPr lang="fr-FR" sz="1800">
                <a:solidFill>
                  <a:srgbClr val="000000"/>
                </a:solidFill>
              </a:rPr>
              <a:t>Configurer les routes statiques et statiques flottantes IPv4 vers les réseaux locaux internes.</a:t>
            </a:r>
          </a:p>
          <a:p>
            <a:pPr marL="342900" indent="-342900" algn="l" rtl="0">
              <a:buFont typeface="Arial" panose="020B0604020202020204" pitchFamily="34" charset="0"/>
              <a:buChar char="•"/>
            </a:pPr>
            <a:r>
              <a:rPr lang="fr-FR" sz="1800">
                <a:solidFill>
                  <a:srgbClr val="000000"/>
                </a:solidFill>
              </a:rPr>
              <a:t>Configurez les routes statiques et statiques flottantes IPv6 vers les réseaux locaux internes.</a:t>
            </a:r>
          </a:p>
          <a:p>
            <a:pPr marL="342900" indent="-342900" algn="l" rtl="0">
              <a:buFont typeface="Arial" panose="020B0604020202020204" pitchFamily="34" charset="0"/>
              <a:buChar char="•"/>
            </a:pPr>
            <a:r>
              <a:rPr lang="fr-FR" sz="1800">
                <a:solidFill>
                  <a:srgbClr val="000000"/>
                </a:solidFill>
              </a:rPr>
              <a:t>Configurer les routes IPv4 d'hôte</a:t>
            </a:r>
          </a:p>
          <a:p>
            <a:pPr marL="342900" indent="-342900" algn="l" rtl="0">
              <a:buFont typeface="Arial" panose="020B0604020202020204" pitchFamily="34" charset="0"/>
              <a:buChar char="•"/>
            </a:pPr>
            <a:r>
              <a:rPr lang="fr-FR" sz="1800">
                <a:solidFill>
                  <a:srgbClr val="000000"/>
                </a:solidFill>
              </a:rPr>
              <a:t>Configurer les routes IPv6 d'hôte</a:t>
            </a:r>
          </a:p>
        </p:txBody>
      </p:sp>
    </p:spTree>
    <p:extLst>
      <p:ext uri="{BB962C8B-B14F-4D97-AF65-F5344CB8AC3E}">
        <p14:creationId xmlns:p14="http://schemas.microsoft.com/office/powerpoint/2010/main" val="64965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60456" y="219154"/>
            <a:ext cx="8345488" cy="731837"/>
          </a:xfrm>
        </p:spPr>
        <p:txBody>
          <a:bodyPr/>
          <a:lstStyle/>
          <a:p>
            <a:pPr rtl="0">
              <a:lnSpc>
                <a:spcPct val="100000"/>
              </a:lnSpc>
            </a:pPr>
            <a:r>
              <a:rPr lang="fr-FR" sz="1600" dirty="0"/>
              <a:t>Module pratique et </a:t>
            </a:r>
            <a:r>
              <a:rPr lang="fr-FR" sz="1600" dirty="0" smtClean="0"/>
              <a:t>questionnaire</a:t>
            </a:r>
            <a:r>
              <a:rPr lang="en-US" sz="1600" dirty="0"/>
              <a:t/>
            </a:r>
            <a:br>
              <a:rPr lang="en-US" sz="1600" dirty="0"/>
            </a:br>
            <a:r>
              <a:rPr lang="fr-FR" sz="2400" dirty="0"/>
              <a:t>Travaux pratiques - Configurer les routes statiques et par défaut IPv4 et IPv6</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79130D30-1A9D-D644-8924-A5D0D167798F}"/>
              </a:ext>
            </a:extLst>
          </p:cNvPr>
          <p:cNvSpPr>
            <a:spLocks noGrp="1"/>
          </p:cNvSpPr>
          <p:nvPr>
            <p:ph idx="1"/>
          </p:nvPr>
        </p:nvSpPr>
        <p:spPr>
          <a:xfrm>
            <a:off x="482219" y="1026561"/>
            <a:ext cx="8280057" cy="3689897"/>
          </a:xfrm>
        </p:spPr>
        <p:txBody>
          <a:bodyPr/>
          <a:lstStyle/>
          <a:p>
            <a:pPr marL="0" indent="0" algn="l" rtl="0"/>
            <a:r>
              <a:rPr lang="fr-FR" sz="1800" dirty="0">
                <a:solidFill>
                  <a:srgbClr val="000000"/>
                </a:solidFill>
              </a:rPr>
              <a:t>Au cours de ces travaux pratiques, vous aborderez les points suivants:</a:t>
            </a:r>
          </a:p>
          <a:p>
            <a:pPr marL="342900" indent="-342900" algn="l" rtl="0">
              <a:buFont typeface="Arial" panose="020B0604020202020204" pitchFamily="34" charset="0"/>
              <a:buChar char="•"/>
            </a:pPr>
            <a:r>
              <a:rPr lang="fr-FR" sz="1800" dirty="0">
                <a:solidFill>
                  <a:srgbClr val="000000"/>
                </a:solidFill>
              </a:rPr>
              <a:t>Créer le réseau et configurer les paramètres de base des périphériques</a:t>
            </a:r>
          </a:p>
          <a:p>
            <a:pPr marL="342900" indent="-342900" algn="l" rtl="0">
              <a:buFont typeface="Arial" panose="020B0604020202020204" pitchFamily="34" charset="0"/>
              <a:buChar char="•"/>
            </a:pPr>
            <a:r>
              <a:rPr lang="fr-FR" sz="1800" dirty="0">
                <a:solidFill>
                  <a:srgbClr val="000000"/>
                </a:solidFill>
              </a:rPr>
              <a:t>Configurer et vérifier l'adressage IPv4 et IPv6 sur R1 et R2</a:t>
            </a:r>
          </a:p>
          <a:p>
            <a:pPr marL="342900" indent="-342900" algn="l" rtl="0">
              <a:buFont typeface="Arial" panose="020B0604020202020204" pitchFamily="34" charset="0"/>
              <a:buChar char="•"/>
            </a:pPr>
            <a:r>
              <a:rPr lang="fr-FR" sz="1800" dirty="0">
                <a:solidFill>
                  <a:srgbClr val="000000"/>
                </a:solidFill>
              </a:rPr>
              <a:t>Configurer et vérifier le routage statique et par défaut pour IPv4 sur R1 et R2</a:t>
            </a:r>
          </a:p>
          <a:p>
            <a:pPr marL="342900" indent="-342900" algn="l" rtl="0">
              <a:buFont typeface="Arial" panose="020B0604020202020204" pitchFamily="34" charset="0"/>
              <a:buChar char="•"/>
            </a:pPr>
            <a:r>
              <a:rPr lang="fr-FR" sz="1800" dirty="0">
                <a:solidFill>
                  <a:srgbClr val="000000"/>
                </a:solidFill>
              </a:rPr>
              <a:t>Configurer et vérifier le routage statique et par défaut pour IPv6 sur R1 et R2</a:t>
            </a:r>
            <a:r>
              <a:rPr lang="en-US" sz="1600" dirty="0">
                <a:solidFill>
                  <a:srgbClr val="000000"/>
                </a:solidFill>
              </a:rPr>
              <a:t/>
            </a:r>
            <a:br>
              <a:rPr lang="en-US" sz="1600" dirty="0">
                <a:solidFill>
                  <a:srgbClr val="000000"/>
                </a:solidFill>
              </a:rPr>
            </a:br>
            <a:endParaRPr lang="en-US" sz="1600" dirty="0">
              <a:solidFill>
                <a:srgbClr val="000000"/>
              </a:solidFill>
            </a:endParaRPr>
          </a:p>
        </p:txBody>
      </p:sp>
    </p:spTree>
    <p:extLst>
      <p:ext uri="{BB962C8B-B14F-4D97-AF65-F5344CB8AC3E}">
        <p14:creationId xmlns:p14="http://schemas.microsoft.com/office/powerpoint/2010/main" val="122650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fr-FR" sz="1400">
                <a:latin typeface="Arial" charset="0"/>
              </a:rPr>
              <a:t>Module pratique et questionnaire</a:t>
            </a:r>
            <a:r>
              <a:rPr lang="en-US" dirty="0">
                <a:latin typeface="Arial" charset="0"/>
              </a:rPr>
              <a:t/>
            </a:r>
            <a:br>
              <a:rPr lang="en-US" dirty="0">
                <a:latin typeface="Arial" charset="0"/>
              </a:rPr>
            </a:br>
            <a:r>
              <a:rPr lang="fr-FR">
                <a:latin typeface="Arial" charset="0"/>
              </a:rPr>
              <a:t>Qu'est-ce que j'ai appris dans ce module?</a:t>
            </a:r>
          </a:p>
        </p:txBody>
      </p:sp>
      <p:sp>
        <p:nvSpPr>
          <p:cNvPr id="3" name="Content Placeholder 2">
            <a:extLst>
              <a:ext uri="{FF2B5EF4-FFF2-40B4-BE49-F238E27FC236}">
                <a16:creationId xmlns:a16="http://schemas.microsoft.com/office/drawing/2014/main" xmlns:c15="http://schemas.microsoft.com/office/drawing/2012/chart" xmlns:c="http://schemas.openxmlformats.org/drawingml/2006/chart" xmlns="" id="{4BBBA220-DF56-2545-AAF3-1EA9660F29CD}"/>
              </a:ext>
            </a:extLst>
          </p:cNvPr>
          <p:cNvSpPr>
            <a:spLocks noGrp="1"/>
          </p:cNvSpPr>
          <p:nvPr>
            <p:ph idx="1"/>
          </p:nvPr>
        </p:nvSpPr>
        <p:spPr>
          <a:xfrm>
            <a:off x="0" y="798944"/>
            <a:ext cx="9143999" cy="4155319"/>
          </a:xfrm>
        </p:spPr>
        <p:txBody>
          <a:bodyPr/>
          <a:lstStyle/>
          <a:p>
            <a:pPr rtl="0">
              <a:spcBef>
                <a:spcPts val="0"/>
              </a:spcBef>
              <a:spcAft>
                <a:spcPts val="0"/>
              </a:spcAft>
              <a:buFont typeface="Arial" panose="020B0604020202020204" pitchFamily="34" charset="0"/>
              <a:buChar char="•"/>
            </a:pPr>
            <a:r>
              <a:rPr lang="fr-FR" sz="1300" dirty="0"/>
              <a:t>Les routes statiques peuvent être configurées pour IPv4 et IPv6. Les deux protocoles prennent en charge les types de routes statiques suivants: route statique standard, route statique par défaut, route statique flottante et route statique récapitulatif. </a:t>
            </a:r>
          </a:p>
          <a:p>
            <a:pPr rtl="0">
              <a:spcBef>
                <a:spcPts val="0"/>
              </a:spcBef>
              <a:spcAft>
                <a:spcPts val="0"/>
              </a:spcAft>
              <a:buFont typeface="Arial" panose="020B0604020202020204" pitchFamily="34" charset="0"/>
              <a:buChar char="•"/>
            </a:pPr>
            <a:r>
              <a:rPr lang="fr-FR" sz="1300" dirty="0"/>
              <a:t>En configurant un route statique, Le tronçon suivant peut être identifié par une adresse IP, une interface de sortie, ou les deux. La manière dont la destination est spécifiée crée un des trois types de routes statiques qui sont : tronçon suivant, directement connecté et entièrement spécifié. </a:t>
            </a:r>
          </a:p>
          <a:p>
            <a:pPr rtl="0">
              <a:spcBef>
                <a:spcPts val="0"/>
              </a:spcBef>
              <a:spcAft>
                <a:spcPts val="0"/>
              </a:spcAft>
              <a:buFont typeface="Arial" panose="020B0604020202020204" pitchFamily="34" charset="0"/>
              <a:buChar char="•"/>
            </a:pPr>
            <a:r>
              <a:rPr lang="fr-FR" sz="1300" dirty="0"/>
              <a:t>Les routes statiques IPv4 sont configurées à l'aide de la commande de configuration globale suivante: </a:t>
            </a:r>
            <a:r>
              <a:rPr lang="fr-FR" sz="1300" dirty="0" err="1"/>
              <a:t>ip</a:t>
            </a:r>
            <a:r>
              <a:rPr lang="fr-FR" sz="1300" dirty="0"/>
              <a:t> route network-</a:t>
            </a:r>
            <a:r>
              <a:rPr lang="fr-FR" sz="1300" dirty="0" err="1"/>
              <a:t>address</a:t>
            </a:r>
            <a:r>
              <a:rPr lang="fr-FR" sz="1300" dirty="0"/>
              <a:t> </a:t>
            </a:r>
            <a:r>
              <a:rPr lang="fr-FR" sz="1300" dirty="0" err="1"/>
              <a:t>subnet-mask</a:t>
            </a:r>
            <a:r>
              <a:rPr lang="fr-FR" sz="1300" dirty="0"/>
              <a:t> { </a:t>
            </a:r>
            <a:r>
              <a:rPr lang="fr-FR" sz="1300" dirty="0" err="1"/>
              <a:t>ip-address</a:t>
            </a:r>
            <a:r>
              <a:rPr lang="fr-FR" sz="1300" dirty="0"/>
              <a:t> | exit-</a:t>
            </a:r>
            <a:r>
              <a:rPr lang="fr-FR" sz="1300" dirty="0" err="1"/>
              <a:t>intf</a:t>
            </a:r>
            <a:r>
              <a:rPr lang="fr-FR" sz="1300" dirty="0"/>
              <a:t>  [</a:t>
            </a:r>
            <a:r>
              <a:rPr lang="fr-FR" sz="1300" dirty="0" err="1"/>
              <a:t>ip</a:t>
            </a:r>
            <a:r>
              <a:rPr lang="fr-FR" sz="1300" dirty="0"/>
              <a:t>=</a:t>
            </a:r>
            <a:r>
              <a:rPr lang="fr-FR" sz="1300" dirty="0" err="1"/>
              <a:t>address</a:t>
            </a:r>
            <a:r>
              <a:rPr lang="fr-FR" sz="1300" dirty="0"/>
              <a:t>] }  [distance]. </a:t>
            </a:r>
          </a:p>
          <a:p>
            <a:pPr rtl="0">
              <a:spcBef>
                <a:spcPts val="0"/>
              </a:spcBef>
              <a:spcAft>
                <a:spcPts val="0"/>
              </a:spcAft>
              <a:buFont typeface="Arial" panose="020B0604020202020204" pitchFamily="34" charset="0"/>
              <a:buChar char="•"/>
            </a:pPr>
            <a:r>
              <a:rPr lang="fr-FR" sz="1300" dirty="0"/>
              <a:t>Les routes statiques IPv6 sont configurées à l'aide de la commande de configuration globale suivante: ipv6 route ipv6-prefix/</a:t>
            </a:r>
            <a:r>
              <a:rPr lang="fr-FR" sz="1300" dirty="0" err="1"/>
              <a:t>prefix-length</a:t>
            </a:r>
            <a:r>
              <a:rPr lang="fr-FR" sz="1300" dirty="0"/>
              <a:t> { ipv6-address | exit-</a:t>
            </a:r>
            <a:r>
              <a:rPr lang="fr-FR" sz="1300" dirty="0" err="1"/>
              <a:t>intf</a:t>
            </a:r>
            <a:r>
              <a:rPr lang="fr-FR" sz="1300" dirty="0"/>
              <a:t>  [ipv6=</a:t>
            </a:r>
            <a:r>
              <a:rPr lang="fr-FR" sz="1300" dirty="0" err="1"/>
              <a:t>address</a:t>
            </a:r>
            <a:r>
              <a:rPr lang="fr-FR" sz="1300" dirty="0"/>
              <a:t>] }  [distance]. </a:t>
            </a:r>
          </a:p>
          <a:p>
            <a:pPr rtl="0">
              <a:spcBef>
                <a:spcPts val="0"/>
              </a:spcBef>
              <a:spcAft>
                <a:spcPts val="0"/>
              </a:spcAft>
              <a:buFont typeface="Arial" panose="020B0604020202020204" pitchFamily="34" charset="0"/>
              <a:buChar char="•"/>
            </a:pPr>
            <a:r>
              <a:rPr lang="fr-FR" sz="1300" dirty="0"/>
              <a:t>Dans une route statique de tronçon suivant, seule l'adresse IP de tronçon suivant est spécifiée. L’interface de sortie est dérivée du tronçon suivant. </a:t>
            </a:r>
          </a:p>
          <a:p>
            <a:pPr rtl="0">
              <a:spcBef>
                <a:spcPts val="0"/>
              </a:spcBef>
              <a:spcAft>
                <a:spcPts val="0"/>
              </a:spcAft>
              <a:buFont typeface="Arial" panose="020B0604020202020204" pitchFamily="34" charset="0"/>
              <a:buChar char="•"/>
            </a:pPr>
            <a:r>
              <a:rPr lang="fr-FR" sz="1300" dirty="0"/>
              <a:t>Lors de la configuration d'une route statique, une autre possibilité consiste à utiliser l'interface de sortie pour spécifier l'adresse du tronçon suivant. Les routes statiques directement connectées ne doivent être utilisées qu'avec des interfaces série point à point. </a:t>
            </a:r>
          </a:p>
          <a:p>
            <a:pPr rtl="0">
              <a:spcBef>
                <a:spcPts val="0"/>
              </a:spcBef>
              <a:spcAft>
                <a:spcPts val="0"/>
              </a:spcAft>
              <a:buFont typeface="Arial" panose="020B0604020202020204" pitchFamily="34" charset="0"/>
              <a:buChar char="•"/>
            </a:pPr>
            <a:r>
              <a:rPr lang="fr-FR" sz="1300" dirty="0"/>
              <a:t>Dans une route statique entièrement spécifiée, l’interface de sortie et l’adresse IP de tronçon suivant sont spécifiées. Cette forme de route statique est utilisée lorsque l’interface de sortie est une interface à accès multiple et il est nécessaire d’identifier explicitement le tronçon suivant. Le tronçon suivant doit être connecté directement à l'interface de sortie spécifique. </a:t>
            </a:r>
          </a:p>
          <a:p>
            <a:pPr rtl="0">
              <a:spcBef>
                <a:spcPts val="0"/>
              </a:spcBef>
              <a:spcAft>
                <a:spcPts val="0"/>
              </a:spcAft>
              <a:buFont typeface="Arial" panose="020B0604020202020204" pitchFamily="34" charset="0"/>
              <a:buChar char="•"/>
            </a:pPr>
            <a:r>
              <a:rPr lang="fr-FR" sz="1300" dirty="0"/>
              <a:t>Dans une route statique entièrement spécifiée d'IPv6, l’interface de sortie et l’adresse IPv6 de tronçon suivant sont les deux spécifiées.</a:t>
            </a:r>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fr-FR" sz="1400">
                <a:latin typeface="Arial" charset="0"/>
              </a:rPr>
              <a:t>Module pratique et questionnaire</a:t>
            </a:r>
            <a:r>
              <a:rPr lang="en-US" dirty="0">
                <a:latin typeface="Arial" charset="0"/>
              </a:rPr>
              <a:t/>
            </a:r>
            <a:br>
              <a:rPr lang="en-US" dirty="0">
                <a:latin typeface="Arial" charset="0"/>
              </a:rPr>
            </a:br>
            <a:r>
              <a:rPr lang="fr-FR">
                <a:latin typeface="Arial" charset="0"/>
              </a:rPr>
              <a:t>Qu'est-ce que j'ai appris dans ce module? (Suite)</a:t>
            </a:r>
          </a:p>
        </p:txBody>
      </p:sp>
      <p:sp>
        <p:nvSpPr>
          <p:cNvPr id="3" name="Content Placeholder 2">
            <a:extLst>
              <a:ext uri="{FF2B5EF4-FFF2-40B4-BE49-F238E27FC236}">
                <a16:creationId xmlns:a16="http://schemas.microsoft.com/office/drawing/2014/main" xmlns:c15="http://schemas.microsoft.com/office/drawing/2012/chart" xmlns:c="http://schemas.openxmlformats.org/drawingml/2006/chart" xmlns="" id="{4BBBA220-DF56-2545-AAF3-1EA9660F29CD}"/>
              </a:ext>
            </a:extLst>
          </p:cNvPr>
          <p:cNvSpPr>
            <a:spLocks noGrp="1"/>
          </p:cNvSpPr>
          <p:nvPr>
            <p:ph idx="1"/>
          </p:nvPr>
        </p:nvSpPr>
        <p:spPr>
          <a:xfrm>
            <a:off x="52900" y="798944"/>
            <a:ext cx="9091100" cy="4155319"/>
          </a:xfrm>
        </p:spPr>
        <p:txBody>
          <a:bodyPr/>
          <a:lstStyle/>
          <a:p>
            <a:pPr rtl="0">
              <a:spcBef>
                <a:spcPts val="0"/>
              </a:spcBef>
              <a:spcAft>
                <a:spcPts val="0"/>
              </a:spcAft>
              <a:buFont typeface="Arial" panose="020B0604020202020204" pitchFamily="34" charset="0"/>
              <a:buChar char="•"/>
            </a:pPr>
            <a:r>
              <a:rPr lang="fr-FR" sz="1400" dirty="0"/>
              <a:t>Une route par défaut est une route statique qui correspond à tous les paquets. </a:t>
            </a:r>
          </a:p>
          <a:p>
            <a:pPr rtl="0">
              <a:spcBef>
                <a:spcPts val="0"/>
              </a:spcBef>
              <a:spcAft>
                <a:spcPts val="0"/>
              </a:spcAft>
              <a:buFont typeface="Arial" panose="020B0604020202020204" pitchFamily="34" charset="0"/>
              <a:buChar char="•"/>
            </a:pPr>
            <a:r>
              <a:rPr lang="fr-FR" sz="1400" dirty="0"/>
              <a:t>Les routes statiques par défaut sont couramment utilisées lors de la connexion d'un routeur périphérique à un réseau de fournisseur de services, et d'un routeur d'extrémité.</a:t>
            </a:r>
          </a:p>
          <a:p>
            <a:pPr rtl="0">
              <a:spcBef>
                <a:spcPts val="0"/>
              </a:spcBef>
              <a:spcAft>
                <a:spcPts val="0"/>
              </a:spcAft>
              <a:buFont typeface="Arial" panose="020B0604020202020204" pitchFamily="34" charset="0"/>
              <a:buChar char="•"/>
            </a:pPr>
            <a:r>
              <a:rPr lang="fr-FR" sz="1400" dirty="0"/>
              <a:t>La syntaxe de commande pour une route statique par défaut est similaire à toute autre route statique, à l'exception que l'adresse réseau est 0.0.0.0 et que le masque de sous-réseau est 0.0.0.0. </a:t>
            </a:r>
          </a:p>
          <a:p>
            <a:pPr rtl="0">
              <a:spcBef>
                <a:spcPts val="0"/>
              </a:spcBef>
              <a:spcAft>
                <a:spcPts val="0"/>
              </a:spcAft>
              <a:buFont typeface="Arial" panose="020B0604020202020204" pitchFamily="34" charset="0"/>
              <a:buChar char="•"/>
            </a:pPr>
            <a:r>
              <a:rPr lang="fr-FR" sz="1400" dirty="0"/>
              <a:t>La syntaxe des commandes pour une route statique par défaut IPv6 est similaire à celle de toute autre route statique d'IPv6, excepté que ipv6-prefix/</a:t>
            </a:r>
            <a:r>
              <a:rPr lang="fr-FR" sz="1400" dirty="0" err="1"/>
              <a:t>prefix-length</a:t>
            </a:r>
            <a:r>
              <a:rPr lang="fr-FR" sz="1400" dirty="0"/>
              <a:t> est ::/0 qui correspond à tout les routes. </a:t>
            </a:r>
          </a:p>
          <a:p>
            <a:pPr rtl="0">
              <a:spcBef>
                <a:spcPts val="0"/>
              </a:spcBef>
              <a:spcAft>
                <a:spcPts val="0"/>
              </a:spcAft>
              <a:buFont typeface="Arial" panose="020B0604020202020204" pitchFamily="34" charset="0"/>
              <a:buChar char="•"/>
            </a:pPr>
            <a:r>
              <a:rPr lang="fr-FR" sz="1400" dirty="0"/>
              <a:t>Les routes statiques flottantes sont des routes statiques utilisées pour fournir un chemin de secours à une route statique ou une route dynamique principale, en cas de défaillance de la liaison. </a:t>
            </a:r>
          </a:p>
          <a:p>
            <a:pPr rtl="0">
              <a:spcBef>
                <a:spcPts val="0"/>
              </a:spcBef>
              <a:spcAft>
                <a:spcPts val="0"/>
              </a:spcAft>
              <a:buFont typeface="Arial" panose="020B0604020202020204" pitchFamily="34" charset="0"/>
              <a:buChar char="•"/>
            </a:pPr>
            <a:r>
              <a:rPr lang="fr-FR" sz="1400" dirty="0"/>
              <a:t>La route statique flottante est configurée avec une distance administrative plus élevée que la route principale. Par défaut, les routes statiques ont une distance administrative égale à 1, ce qui les rend préférables aux routes acquises à partir des protocoles de routage dynamique. </a:t>
            </a:r>
          </a:p>
          <a:p>
            <a:pPr rtl="0">
              <a:spcBef>
                <a:spcPts val="0"/>
              </a:spcBef>
              <a:spcAft>
                <a:spcPts val="0"/>
              </a:spcAft>
              <a:buFont typeface="Arial" panose="020B0604020202020204" pitchFamily="34" charset="0"/>
              <a:buChar char="•"/>
            </a:pPr>
            <a:r>
              <a:rPr lang="fr-FR" sz="1400" dirty="0"/>
              <a:t>Les routes statiques flottantes IP sont configurées à l'aide de l'argument  distance pour spécifier une distance administrative. </a:t>
            </a:r>
          </a:p>
          <a:p>
            <a:pPr rtl="0">
              <a:spcBef>
                <a:spcPts val="0"/>
              </a:spcBef>
              <a:spcAft>
                <a:spcPts val="0"/>
              </a:spcAft>
              <a:buFont typeface="Arial" panose="020B0604020202020204" pitchFamily="34" charset="0"/>
              <a:buChar char="•"/>
            </a:pPr>
            <a:r>
              <a:rPr lang="fr-FR" sz="1400" dirty="0"/>
              <a:t>Une route d’hôte est une adresse IPv4 avec un masque de 32 bits ou une adresse IPv6 avec un masque de 128 bits.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7684477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rtl="0" eaLnBrk="1" hangingPunct="1"/>
            <a:r>
              <a:rPr lang="fr-FR"/>
              <a:t>Check Your Understanding</a:t>
            </a:r>
          </a:p>
        </p:txBody>
      </p:sp>
      <p:sp>
        <p:nvSpPr>
          <p:cNvPr id="7171" name="Rectangle 34"/>
          <p:cNvSpPr>
            <a:spLocks noGrp="1" noChangeArrowheads="1"/>
          </p:cNvSpPr>
          <p:nvPr>
            <p:ph idx="1"/>
          </p:nvPr>
        </p:nvSpPr>
        <p:spPr>
          <a:xfrm>
            <a:off x="145357" y="965201"/>
            <a:ext cx="8878570" cy="3643747"/>
          </a:xfrm>
        </p:spPr>
        <p:txBody>
          <a:bodyPr/>
          <a:lstStyle/>
          <a:p>
            <a:pPr rtl="0">
              <a:spcBef>
                <a:spcPct val="30000"/>
              </a:spcBef>
              <a:buFont typeface="Arial" panose="020B0604020202020204" pitchFamily="34" charset="0"/>
              <a:buChar char="•"/>
            </a:pPr>
            <a:r>
              <a:rPr lang="fr-FR"/>
              <a:t>Check Your Understanding activities are designed to let students quickly determine if they understand the content and can proceed, or if they need to review. </a:t>
            </a:r>
          </a:p>
          <a:p>
            <a:pPr rtl="0">
              <a:spcBef>
                <a:spcPct val="30000"/>
              </a:spcBef>
              <a:buFont typeface="Arial" panose="020B0604020202020204" pitchFamily="34" charset="0"/>
              <a:buChar char="•"/>
            </a:pPr>
            <a:r>
              <a:rPr lang="fr-FR"/>
              <a:t>Check Your Understanding activities </a:t>
            </a:r>
            <a:r>
              <a:rPr lang="fr-FR" b="1" i="1"/>
              <a:t>do not </a:t>
            </a:r>
            <a:r>
              <a:rPr lang="fr-FR"/>
              <a:t>affect student grades.</a:t>
            </a:r>
          </a:p>
          <a:p>
            <a:pPr rtl="0">
              <a:spcBef>
                <a:spcPct val="30000"/>
              </a:spcBef>
              <a:buFont typeface="Arial" panose="020B0604020202020204" pitchFamily="34" charset="0"/>
              <a:buChar char="•"/>
            </a:pPr>
            <a:r>
              <a:rPr lang="fr-FR"/>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667719462"/>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fr-FR" sz="1400">
                <a:latin typeface="Arial" charset="0"/>
              </a:rPr>
              <a:t>Module pratique et questionnaire</a:t>
            </a:r>
            <a:r>
              <a:rPr lang="en-US" dirty="0">
                <a:latin typeface="Arial" charset="0"/>
              </a:rPr>
              <a:t/>
            </a:r>
            <a:br>
              <a:rPr lang="en-US" dirty="0">
                <a:latin typeface="Arial" charset="0"/>
              </a:rPr>
            </a:br>
            <a:r>
              <a:rPr lang="fr-FR">
                <a:latin typeface="Arial" charset="0"/>
              </a:rPr>
              <a:t>Qu'est-ce que j'ai appris dans ce module? (Suite)</a:t>
            </a:r>
          </a:p>
        </p:txBody>
      </p:sp>
      <p:sp>
        <p:nvSpPr>
          <p:cNvPr id="3" name="Content Placeholder 2">
            <a:extLst>
              <a:ext uri="{FF2B5EF4-FFF2-40B4-BE49-F238E27FC236}">
                <a16:creationId xmlns:a16="http://schemas.microsoft.com/office/drawing/2014/main" xmlns:c15="http://schemas.microsoft.com/office/drawing/2012/chart" xmlns:c="http://schemas.openxmlformats.org/drawingml/2006/chart" xmlns="" id="{4BBBA220-DF56-2545-AAF3-1EA9660F29CD}"/>
              </a:ext>
            </a:extLst>
          </p:cNvPr>
          <p:cNvSpPr>
            <a:spLocks noGrp="1"/>
          </p:cNvSpPr>
          <p:nvPr>
            <p:ph idx="1"/>
          </p:nvPr>
        </p:nvSpPr>
        <p:spPr/>
        <p:txBody>
          <a:bodyPr/>
          <a:lstStyle/>
          <a:p>
            <a:pPr rtl="0">
              <a:spcBef>
                <a:spcPts val="0"/>
              </a:spcBef>
              <a:spcAft>
                <a:spcPts val="0"/>
              </a:spcAft>
              <a:buFont typeface="Arial" panose="020B0604020202020204" pitchFamily="34" charset="0"/>
              <a:buChar char="•"/>
            </a:pPr>
            <a:r>
              <a:rPr lang="fr-FR" sz="1400" dirty="0"/>
              <a:t>Il existe trois façons d'ajouter une route d'hôte à la table de routage: installé automatiquement lorsqu'une adresse IP est configurée sur le routeur, configuré comme route statique hôte ou obtenu automatiquement par d'autres méthodes qui ne sont pas abordées dans ce module. </a:t>
            </a:r>
          </a:p>
          <a:p>
            <a:pPr rtl="0">
              <a:spcBef>
                <a:spcPts val="0"/>
              </a:spcBef>
              <a:spcAft>
                <a:spcPts val="0"/>
              </a:spcAft>
              <a:buFont typeface="Arial" panose="020B0604020202020204" pitchFamily="34" charset="0"/>
              <a:buChar char="•"/>
            </a:pPr>
            <a:r>
              <a:rPr lang="fr-FR" sz="1400" dirty="0"/>
              <a:t>Cisco IOS installe automatiquement une route d'hôte, également appelée route d'hôte local, lorsqu'une adresse d'interface est configurée sur le routeur. </a:t>
            </a:r>
          </a:p>
          <a:p>
            <a:pPr rtl="0">
              <a:spcBef>
                <a:spcPts val="0"/>
              </a:spcBef>
              <a:spcAft>
                <a:spcPts val="0"/>
              </a:spcAft>
              <a:buFont typeface="Arial" panose="020B0604020202020204" pitchFamily="34" charset="0"/>
              <a:buChar char="•"/>
            </a:pPr>
            <a:r>
              <a:rPr lang="fr-FR" sz="1400" dirty="0"/>
              <a:t>Une route d'hôte peut prendre la forme d'une route statique configurée manuellement pour diriger le trafic vers un périphérique de destination spécifique. </a:t>
            </a:r>
          </a:p>
          <a:p>
            <a:pPr rtl="0">
              <a:spcBef>
                <a:spcPts val="0"/>
              </a:spcBef>
              <a:spcAft>
                <a:spcPts val="0"/>
              </a:spcAft>
              <a:buFont typeface="Arial" panose="020B0604020202020204" pitchFamily="34" charset="0"/>
              <a:buChar char="•"/>
            </a:pPr>
            <a:r>
              <a:rPr lang="fr-FR" sz="1400" dirty="0"/>
              <a:t>Pour les routes statiques IPv6, l'adresse de tronçon suivant peut être l'adresse </a:t>
            </a:r>
            <a:r>
              <a:rPr lang="fr-FR" sz="1400" dirty="0" err="1"/>
              <a:t>link</a:t>
            </a:r>
            <a:r>
              <a:rPr lang="fr-FR" sz="1400" dirty="0"/>
              <a:t>-local du routeur adjacent; toutefois, vous devez spécifier un type d'interface et un numéro d'interface lorsque vous utilisez une adresse </a:t>
            </a:r>
            <a:r>
              <a:rPr lang="fr-FR" sz="1400" dirty="0" err="1"/>
              <a:t>link</a:t>
            </a:r>
            <a:r>
              <a:rPr lang="fr-FR" sz="1400" dirty="0"/>
              <a:t>-local comme tronçon suivant. Pour ce faire, la route d'hôte statique IPv6 d'origine est supprimée, puis une route entièrement spécifiée est configurée avec l'adresse IPv6 du serveur et l'adresse </a:t>
            </a:r>
            <a:r>
              <a:rPr lang="fr-FR" sz="1400" dirty="0" err="1"/>
              <a:t>link</a:t>
            </a:r>
            <a:r>
              <a:rPr lang="fr-FR" sz="1400" dirty="0"/>
              <a:t>-local IPv6 du routeur ISP.</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3541674059"/>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rtl="0" eaLnBrk="1" hangingPunct="1"/>
            <a:r>
              <a:rPr lang="fr-FR" sz="1400">
                <a:latin typeface="Arial" charset="0"/>
              </a:rPr>
              <a:t>Module 15: IP Static Routing</a:t>
            </a:r>
            <a:r>
              <a:rPr lang="en-US" dirty="0">
                <a:latin typeface="Arial" charset="0"/>
              </a:rPr>
              <a:t/>
            </a:r>
            <a:br>
              <a:rPr lang="en-US" dirty="0">
                <a:latin typeface="Arial" charset="0"/>
              </a:rPr>
            </a:br>
            <a:r>
              <a:rPr lang="fr-FR">
                <a:latin typeface="Arial" charset="0"/>
              </a:rPr>
              <a:t>New Terms and Commands</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24BC69AB-46D4-B341-AA9E-B6E1189E5BDD}"/>
              </a:ext>
            </a:extLst>
          </p:cNvPr>
          <p:cNvSpPr>
            <a:spLocks noGrp="1"/>
          </p:cNvSpPr>
          <p:nvPr>
            <p:ph idx="1"/>
          </p:nvPr>
        </p:nvSpPr>
        <p:spPr/>
        <p:txBody>
          <a:bodyPr/>
          <a:lstStyle/>
          <a:p>
            <a:pPr rtl="0">
              <a:spcBef>
                <a:spcPts val="0"/>
              </a:spcBef>
              <a:spcAft>
                <a:spcPts val="0"/>
              </a:spcAft>
            </a:pPr>
            <a:r>
              <a:rPr lang="fr-FR" sz="1200"/>
              <a:t>static route</a:t>
            </a:r>
          </a:p>
          <a:p>
            <a:pPr rtl="0">
              <a:spcBef>
                <a:spcPts val="0"/>
              </a:spcBef>
              <a:spcAft>
                <a:spcPts val="0"/>
              </a:spcAft>
            </a:pPr>
            <a:r>
              <a:rPr lang="fr-FR" sz="1200"/>
              <a:t>default static route</a:t>
            </a:r>
          </a:p>
          <a:p>
            <a:pPr rtl="0">
              <a:spcBef>
                <a:spcPts val="0"/>
              </a:spcBef>
              <a:spcAft>
                <a:spcPts val="0"/>
              </a:spcAft>
            </a:pPr>
            <a:r>
              <a:rPr lang="fr-FR" sz="1200"/>
              <a:t>floating static route</a:t>
            </a:r>
          </a:p>
          <a:p>
            <a:pPr rtl="0">
              <a:spcBef>
                <a:spcPts val="0"/>
              </a:spcBef>
              <a:spcAft>
                <a:spcPts val="0"/>
              </a:spcAft>
            </a:pPr>
            <a:r>
              <a:rPr lang="fr-FR" sz="1200"/>
              <a:t>summary static route</a:t>
            </a:r>
          </a:p>
          <a:p>
            <a:pPr rtl="0">
              <a:spcBef>
                <a:spcPts val="0"/>
              </a:spcBef>
              <a:spcAft>
                <a:spcPts val="0"/>
              </a:spcAft>
            </a:pPr>
            <a:r>
              <a:rPr lang="fr-FR" sz="1200"/>
              <a:t>next-hop route</a:t>
            </a:r>
          </a:p>
          <a:p>
            <a:pPr rtl="0">
              <a:spcBef>
                <a:spcPts val="0"/>
              </a:spcBef>
              <a:spcAft>
                <a:spcPts val="0"/>
              </a:spcAft>
            </a:pPr>
            <a:r>
              <a:rPr lang="fr-FR" sz="1200"/>
              <a:t>directly connected static route</a:t>
            </a:r>
          </a:p>
          <a:p>
            <a:pPr rtl="0">
              <a:spcBef>
                <a:spcPts val="0"/>
              </a:spcBef>
              <a:spcAft>
                <a:spcPts val="0"/>
              </a:spcAft>
            </a:pPr>
            <a:r>
              <a:rPr lang="fr-FR" sz="1200"/>
              <a:t>Fully specified static route</a:t>
            </a:r>
          </a:p>
          <a:p>
            <a:pPr rtl="0">
              <a:spcBef>
                <a:spcPts val="0"/>
              </a:spcBef>
              <a:spcAft>
                <a:spcPts val="0"/>
              </a:spcAft>
            </a:pPr>
            <a:r>
              <a:rPr lang="fr-FR" sz="1200" b="1">
                <a:latin typeface="Courier New" panose="02070309020205020404" pitchFamily="49" charset="0"/>
                <a:cs typeface="Courier New" panose="02070309020205020404" pitchFamily="49" charset="0"/>
              </a:rPr>
              <a:t>ip route network-address subnet-mask { ip-address | exit-intf [ip-address]} [distance]</a:t>
            </a:r>
          </a:p>
          <a:p>
            <a:pPr rtl="0">
              <a:spcBef>
                <a:spcPts val="0"/>
              </a:spcBef>
              <a:spcAft>
                <a:spcPts val="0"/>
              </a:spcAft>
            </a:pPr>
            <a:r>
              <a:rPr lang="fr-FR" sz="1200" b="1">
                <a:latin typeface="Courier New" panose="02070309020205020404" pitchFamily="49" charset="0"/>
                <a:cs typeface="Courier New" panose="02070309020205020404" pitchFamily="49" charset="0"/>
              </a:rPr>
              <a:t>ipv6 route ipv6-prefix/prefix-length {ipv6-address | exit-intf [ipv6-address]} [distance]</a:t>
            </a:r>
          </a:p>
          <a:p>
            <a:pPr rtl="0">
              <a:spcBef>
                <a:spcPts val="0"/>
              </a:spcBef>
              <a:spcAft>
                <a:spcPts val="0"/>
              </a:spcAft>
            </a:pPr>
            <a:r>
              <a:rPr lang="fr-FR" sz="1200" b="1">
                <a:latin typeface="Courier New" panose="02070309020205020404" pitchFamily="49" charset="0"/>
                <a:cs typeface="Courier New" panose="02070309020205020404" pitchFamily="49" charset="0"/>
              </a:rPr>
              <a:t>show ip route static</a:t>
            </a:r>
          </a:p>
          <a:p>
            <a:pPr rtl="0">
              <a:spcBef>
                <a:spcPts val="0"/>
              </a:spcBef>
              <a:spcAft>
                <a:spcPts val="0"/>
              </a:spcAft>
            </a:pPr>
            <a:r>
              <a:rPr lang="fr-FR" sz="1200" b="1">
                <a:latin typeface="Courier New" panose="02070309020205020404" pitchFamily="49" charset="0"/>
                <a:cs typeface="Courier New" panose="02070309020205020404" pitchFamily="49" charset="0"/>
              </a:rPr>
              <a:t>show ipv6 route static</a:t>
            </a:r>
          </a:p>
          <a:p>
            <a:pPr rtl="0">
              <a:spcBef>
                <a:spcPts val="0"/>
              </a:spcBef>
              <a:spcAft>
                <a:spcPts val="0"/>
              </a:spcAft>
            </a:pPr>
            <a:r>
              <a:rPr lang="fr-FR" sz="1200"/>
              <a:t>quad-zero route</a:t>
            </a:r>
          </a:p>
          <a:p>
            <a:pPr rtl="0">
              <a:spcBef>
                <a:spcPts val="0"/>
              </a:spcBef>
              <a:spcAft>
                <a:spcPts val="0"/>
              </a:spcAft>
            </a:pPr>
            <a:r>
              <a:rPr lang="fr-FR" sz="1200" b="1">
                <a:latin typeface="Courier New" panose="02070309020205020404" pitchFamily="49" charset="0"/>
                <a:cs typeface="Courier New" panose="02070309020205020404" pitchFamily="49" charset="0"/>
              </a:rPr>
              <a:t>ip route 0.0.0.0 0.0.0.0 {ip-address | exit-intf}</a:t>
            </a:r>
          </a:p>
          <a:p>
            <a:pPr rtl="0">
              <a:spcBef>
                <a:spcPts val="0"/>
              </a:spcBef>
              <a:spcAft>
                <a:spcPts val="0"/>
              </a:spcAft>
            </a:pPr>
            <a:r>
              <a:rPr lang="fr-FR" sz="1200" b="1">
                <a:latin typeface="Courier New" panose="02070309020205020404" pitchFamily="49" charset="0"/>
                <a:cs typeface="Courier New" panose="02070309020205020404" pitchFamily="49" charset="0"/>
              </a:rPr>
              <a:t>ipv6 route ::/0 {ipv6-address | exit-intf}</a:t>
            </a:r>
          </a:p>
          <a:p>
            <a:pPr rtl="0">
              <a:spcBef>
                <a:spcPts val="0"/>
              </a:spcBef>
              <a:spcAft>
                <a:spcPts val="0"/>
              </a:spcAft>
            </a:pPr>
            <a:r>
              <a:rPr lang="fr-FR" sz="1200"/>
              <a:t>host route</a:t>
            </a:r>
          </a:p>
          <a:p>
            <a:pPr rtl="0">
              <a:spcBef>
                <a:spcPts val="0"/>
              </a:spcBef>
              <a:spcAft>
                <a:spcPts val="0"/>
              </a:spcAft>
            </a:pPr>
            <a:r>
              <a:rPr lang="fr-FR" sz="1200"/>
              <a:t>local host route</a:t>
            </a:r>
          </a:p>
          <a:p>
            <a:pPr rtl="0">
              <a:spcBef>
                <a:spcPts val="0"/>
              </a:spcBef>
              <a:spcAft>
                <a:spcPts val="0"/>
              </a:spcAft>
            </a:pPr>
            <a:r>
              <a:rPr lang="fr-FR" sz="1200"/>
              <a:t>static host route</a:t>
            </a:r>
          </a:p>
          <a:p>
            <a:pPr>
              <a:spcBef>
                <a:spcPts val="0"/>
              </a:spcBef>
              <a:spcAft>
                <a:spcPts val="0"/>
              </a:spcAft>
            </a:pPr>
            <a:endParaRPr lang="en-US" sz="1200"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rtl="0" eaLnBrk="1" hangingPunct="1"/>
            <a:r>
              <a:rPr lang="fr-FR"/>
              <a:t>Module 15: Activities</a:t>
            </a:r>
          </a:p>
        </p:txBody>
      </p:sp>
      <p:sp>
        <p:nvSpPr>
          <p:cNvPr id="6147" name="Rectangle 34"/>
          <p:cNvSpPr>
            <a:spLocks noGrp="1" noChangeArrowheads="1"/>
          </p:cNvSpPr>
          <p:nvPr>
            <p:ph idx="1"/>
          </p:nvPr>
        </p:nvSpPr>
        <p:spPr>
          <a:xfrm>
            <a:off x="144065" y="733629"/>
            <a:ext cx="8695135" cy="348414"/>
          </a:xfrm>
        </p:spPr>
        <p:txBody>
          <a:bodyPr/>
          <a:lstStyle/>
          <a:p>
            <a:pPr marL="0" indent="0" rtl="0">
              <a:spcBef>
                <a:spcPct val="30000"/>
              </a:spcBef>
              <a:buNone/>
            </a:pPr>
            <a:r>
              <a:rPr lang="fr-FR"/>
              <a:t>What activities are associated with this module?</a:t>
            </a: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207067145"/>
              </p:ext>
            </p:extLst>
          </p:nvPr>
        </p:nvGraphicFramePr>
        <p:xfrm>
          <a:off x="455999" y="1082042"/>
          <a:ext cx="8229418" cy="2756922"/>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xmlns:c15="http://schemas.microsoft.com/office/drawing/2012/chart" xmlns:c="http://schemas.openxmlformats.org/drawingml/2006/chart" xmlns="" val="20001"/>
                    </a:ext>
                  </a:extLst>
                </a:gridCol>
                <a:gridCol w="1857736">
                  <a:extLst>
                    <a:ext uri="{9D8B030D-6E8A-4147-A177-3AD203B41FA5}">
                      <a16:colId xmlns:a16="http://schemas.microsoft.com/office/drawing/2014/main" xmlns:c15="http://schemas.microsoft.com/office/drawing/2012/chart" xmlns:c="http://schemas.openxmlformats.org/drawingml/2006/chart" xmlns="" val="3156509146"/>
                    </a:ext>
                  </a:extLst>
                </a:gridCol>
                <a:gridCol w="4080076">
                  <a:extLst>
                    <a:ext uri="{9D8B030D-6E8A-4147-A177-3AD203B41FA5}">
                      <a16:colId xmlns:a16="http://schemas.microsoft.com/office/drawing/2014/main" xmlns:c15="http://schemas.microsoft.com/office/drawing/2012/chart" xmlns:c="http://schemas.openxmlformats.org/drawingml/2006/chart" xmlns="" val="20002"/>
                    </a:ext>
                  </a:extLst>
                </a:gridCol>
                <a:gridCol w="1161873">
                  <a:extLst>
                    <a:ext uri="{9D8B030D-6E8A-4147-A177-3AD203B41FA5}">
                      <a16:colId xmlns:a16="http://schemas.microsoft.com/office/drawing/2014/main" xmlns:c15="http://schemas.microsoft.com/office/drawing/2012/chart" xmlns:c="http://schemas.openxmlformats.org/drawingml/2006/chart" xmlns=""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fr-FR" sz="120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200"/>
                        <a:t>Activity Type</a:t>
                      </a:r>
                    </a:p>
                  </a:txBody>
                  <a:tcPr marL="68580" marR="68580" marT="34290" marB="34290" anchor="ctr"/>
                </a:tc>
                <a:tc>
                  <a:txBody>
                    <a:bodyPr/>
                    <a:lstStyle/>
                    <a:p>
                      <a:pPr rtl="0"/>
                      <a:r>
                        <a:rPr lang="fr-FR" sz="1200"/>
                        <a:t>Activity Name</a:t>
                      </a:r>
                    </a:p>
                  </a:txBody>
                  <a:tcPr marL="68580" marR="68580" marT="34290" marB="34290" anchor="ctr"/>
                </a:tc>
                <a:tc>
                  <a:txBody>
                    <a:bodyPr/>
                    <a:lstStyle/>
                    <a:p>
                      <a:pPr rtl="0"/>
                      <a:r>
                        <a:rPr lang="fr-FR" sz="1200"/>
                        <a:t>Optional?</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0"/>
                  </a:ext>
                </a:extLst>
              </a:tr>
              <a:tr h="350784">
                <a:tc>
                  <a:txBody>
                    <a:bodyPr/>
                    <a:lstStyle/>
                    <a:p>
                      <a:pPr algn="ctr" rtl="0"/>
                      <a:r>
                        <a:rPr lang="fr-FR" sz="1100">
                          <a:solidFill>
                            <a:srgbClr val="000000"/>
                          </a:solidFill>
                        </a:rPr>
                        <a:t>15.1.8</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a:solidFill>
                            <a:srgbClr val="000000"/>
                          </a:solidFill>
                        </a:rPr>
                        <a:t>Check Your Understanding</a:t>
                      </a:r>
                    </a:p>
                  </a:txBody>
                  <a:tcPr marL="68580" marR="68580" marT="34290" marB="34290" anchor="ctr"/>
                </a:tc>
                <a:tc>
                  <a:txBody>
                    <a:bodyPr/>
                    <a:lstStyle/>
                    <a:p>
                      <a:pPr rtl="0"/>
                      <a:r>
                        <a:rPr lang="fr-FR" sz="1100">
                          <a:solidFill>
                            <a:srgbClr val="000000"/>
                          </a:solidFill>
                        </a:rPr>
                        <a:t>Static Routes</a:t>
                      </a:r>
                    </a:p>
                  </a:txBody>
                  <a:tcPr marL="68580" marR="68580" marT="34290" marB="34290" anchor="ctr"/>
                </a:tc>
                <a:tc>
                  <a:txBody>
                    <a:bodyPr/>
                    <a:lstStyle/>
                    <a:p>
                      <a:pPr rtl="0"/>
                      <a:r>
                        <a:rPr lang="fr-FR" sz="1100">
                          <a:solidFill>
                            <a:srgbClr val="000000"/>
                          </a:solidFill>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1"/>
                  </a:ext>
                </a:extLst>
              </a:tr>
              <a:tr h="350784">
                <a:tc>
                  <a:txBody>
                    <a:bodyPr/>
                    <a:lstStyle/>
                    <a:p>
                      <a:pPr algn="ctr" rtl="0"/>
                      <a:r>
                        <a:rPr lang="fr-FR" sz="1100">
                          <a:solidFill>
                            <a:srgbClr val="000000"/>
                          </a:solidFill>
                        </a:rPr>
                        <a:t>15.2.8</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a:solidFill>
                            <a:srgbClr val="000000"/>
                          </a:solidFill>
                        </a:rPr>
                        <a:t>Syntax Checker</a:t>
                      </a:r>
                    </a:p>
                  </a:txBody>
                  <a:tcPr marL="68580" marR="68580" marT="34290" marB="34290" anchor="ctr"/>
                </a:tc>
                <a:tc>
                  <a:txBody>
                    <a:bodyPr/>
                    <a:lstStyle/>
                    <a:p>
                      <a:pPr rtl="0"/>
                      <a:r>
                        <a:rPr lang="fr-FR" sz="1100">
                          <a:solidFill>
                            <a:srgbClr val="000000"/>
                          </a:solidFill>
                        </a:rPr>
                        <a:t>Configure Static Routes</a:t>
                      </a:r>
                    </a:p>
                  </a:txBody>
                  <a:tcPr marL="68580" marR="68580" marT="34290" marB="34290" anchor="ctr"/>
                </a:tc>
                <a:tc>
                  <a:txBody>
                    <a:bodyPr/>
                    <a:lstStyle/>
                    <a:p>
                      <a:pPr rtl="0"/>
                      <a:r>
                        <a:rPr lang="fr-FR" sz="1100">
                          <a:solidFill>
                            <a:srgbClr val="000000"/>
                          </a:solidFill>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6"/>
                  </a:ext>
                </a:extLst>
              </a:tr>
              <a:tr h="350784">
                <a:tc>
                  <a:txBody>
                    <a:bodyPr/>
                    <a:lstStyle/>
                    <a:p>
                      <a:pPr algn="ctr" rtl="0"/>
                      <a:r>
                        <a:rPr lang="fr-FR" sz="1100">
                          <a:solidFill>
                            <a:srgbClr val="000000"/>
                          </a:solidFill>
                        </a:rPr>
                        <a:t>15.3.4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Configure Default Static Routes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8"/>
                  </a:ext>
                </a:extLst>
              </a:tr>
              <a:tr h="350784">
                <a:tc>
                  <a:txBody>
                    <a:bodyPr/>
                    <a:lstStyle/>
                    <a:p>
                      <a:pPr algn="ctr" rtl="0"/>
                      <a:r>
                        <a:rPr lang="fr-FR" sz="1100">
                          <a:solidFill>
                            <a:srgbClr val="000000"/>
                          </a:solidFill>
                        </a:rPr>
                        <a:t>15.4.4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Configure Floating Static Route</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2582900979"/>
                  </a:ext>
                </a:extLst>
              </a:tr>
              <a:tr h="350784">
                <a:tc>
                  <a:txBody>
                    <a:bodyPr/>
                    <a:lstStyle/>
                    <a:p>
                      <a:pPr algn="ctr" rtl="0"/>
                      <a:r>
                        <a:rPr lang="fr-FR" sz="1100">
                          <a:solidFill>
                            <a:srgbClr val="000000"/>
                          </a:solidFill>
                        </a:rPr>
                        <a:t>15.5.7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Configure Static Host Routes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3522544737"/>
                  </a:ext>
                </a:extLst>
              </a:tr>
              <a:tr h="350784">
                <a:tc>
                  <a:txBody>
                    <a:bodyPr/>
                    <a:lstStyle/>
                    <a:p>
                      <a:pPr algn="ctr" rtl="0"/>
                      <a:r>
                        <a:rPr lang="fr-FR" sz="1100">
                          <a:solidFill>
                            <a:srgbClr val="000000"/>
                          </a:solidFill>
                        </a:rPr>
                        <a:t>15.6.1</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Configure IPv4 and IPv6 Static and Default Routes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3001172460"/>
                  </a:ext>
                </a:extLst>
              </a:tr>
              <a:tr h="350784">
                <a:tc>
                  <a:txBody>
                    <a:bodyPr/>
                    <a:lstStyle/>
                    <a:p>
                      <a:pPr algn="ctr" rtl="0"/>
                      <a:r>
                        <a:rPr lang="fr-FR" sz="1100">
                          <a:solidFill>
                            <a:srgbClr val="000000"/>
                          </a:solidFill>
                        </a:rPr>
                        <a:t>15.6.2</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Configure IPv4 and IPv6 Static and Default Routes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322206681"/>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Module 15: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rtl="0">
              <a:lnSpc>
                <a:spcPct val="85000"/>
              </a:lnSpc>
              <a:spcBef>
                <a:spcPct val="30000"/>
              </a:spcBef>
              <a:buNone/>
            </a:pPr>
            <a:r>
              <a:rPr lang="fr-FR"/>
              <a:t>Prior to teaching Module 15, the instructor should:</a:t>
            </a:r>
          </a:p>
          <a:p>
            <a:pPr rtl="0">
              <a:lnSpc>
                <a:spcPct val="85000"/>
              </a:lnSpc>
              <a:spcBef>
                <a:spcPct val="30000"/>
              </a:spcBef>
              <a:buFont typeface="Arial" panose="020B0604020202020204" pitchFamily="34" charset="0"/>
              <a:buChar char="•"/>
            </a:pPr>
            <a:r>
              <a:rPr lang="fr-FR" sz="1600"/>
              <a:t>Review the activities and assessments for this module.</a:t>
            </a:r>
          </a:p>
          <a:p>
            <a:pPr rtl="0">
              <a:lnSpc>
                <a:spcPct val="85000"/>
              </a:lnSpc>
              <a:spcBef>
                <a:spcPct val="30000"/>
              </a:spcBef>
              <a:buFont typeface="Arial" panose="020B0604020202020204" pitchFamily="34" charset="0"/>
              <a:buChar char="•"/>
            </a:pPr>
            <a:r>
              <a:rPr lang="fr-FR" sz="1600"/>
              <a:t>Try to include as many questions as possible to keep students engaged during classroom presentation.</a:t>
            </a:r>
          </a:p>
          <a:p>
            <a:pPr marL="0" indent="0" rtl="0">
              <a:lnSpc>
                <a:spcPct val="85000"/>
              </a:lnSpc>
              <a:spcBef>
                <a:spcPct val="30000"/>
              </a:spcBef>
              <a:buNone/>
            </a:pPr>
            <a:r>
              <a:rPr lang="fr-FR" sz="1600"/>
              <a:t>Topic 15.1</a:t>
            </a:r>
          </a:p>
          <a:p>
            <a:pPr lvl="1" rtl="0">
              <a:lnSpc>
                <a:spcPct val="85000"/>
              </a:lnSpc>
              <a:spcBef>
                <a:spcPct val="30000"/>
              </a:spcBef>
            </a:pPr>
            <a:r>
              <a:rPr lang="fr-FR" sz="1600"/>
              <a:t>Ask the students or have a class discussion</a:t>
            </a:r>
          </a:p>
          <a:p>
            <a:pPr lvl="2" rtl="0">
              <a:lnSpc>
                <a:spcPct val="85000"/>
              </a:lnSpc>
              <a:spcBef>
                <a:spcPct val="30000"/>
              </a:spcBef>
            </a:pPr>
            <a:r>
              <a:rPr lang="fr-FR" sz="1600"/>
              <a:t>Why are static routes a necessity in modern networks?</a:t>
            </a:r>
          </a:p>
          <a:p>
            <a:pPr lvl="2" rtl="0">
              <a:lnSpc>
                <a:spcPct val="85000"/>
              </a:lnSpc>
              <a:spcBef>
                <a:spcPct val="30000"/>
              </a:spcBef>
            </a:pPr>
            <a:r>
              <a:rPr lang="fr-FR" sz="1600"/>
              <a:t>What is the drawback to using static routes in your network?</a:t>
            </a:r>
          </a:p>
          <a:p>
            <a:pPr marL="0" indent="0" rtl="0">
              <a:lnSpc>
                <a:spcPct val="85000"/>
              </a:lnSpc>
              <a:spcBef>
                <a:spcPct val="30000"/>
              </a:spcBef>
              <a:buNone/>
            </a:pPr>
            <a:r>
              <a:rPr lang="fr-FR" sz="1600"/>
              <a:t>Topic 15.2</a:t>
            </a:r>
          </a:p>
          <a:p>
            <a:pPr lvl="1" rtl="0">
              <a:lnSpc>
                <a:spcPct val="85000"/>
              </a:lnSpc>
              <a:spcBef>
                <a:spcPct val="30000"/>
              </a:spcBef>
            </a:pPr>
            <a:r>
              <a:rPr lang="fr-FR" sz="1600"/>
              <a:t>Ask the students or have a class discussion</a:t>
            </a:r>
          </a:p>
          <a:p>
            <a:pPr lvl="2" rtl="0">
              <a:lnSpc>
                <a:spcPct val="85000"/>
              </a:lnSpc>
              <a:spcBef>
                <a:spcPct val="30000"/>
              </a:spcBef>
            </a:pPr>
            <a:r>
              <a:rPr lang="fr-FR" sz="1600"/>
              <a:t>Have the students develop analogies to help explain the different types of static routes.</a:t>
            </a:r>
          </a:p>
          <a:p>
            <a:pPr lvl="2" rtl="0">
              <a:lnSpc>
                <a:spcPct val="85000"/>
              </a:lnSpc>
              <a:spcBef>
                <a:spcPct val="30000"/>
              </a:spcBef>
            </a:pPr>
            <a:r>
              <a:rPr lang="fr-FR" sz="1600"/>
              <a:t>Have the students develop an analogy to illustrate the need for a fully specified static route.</a:t>
            </a:r>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Module 15: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rtl="0" eaLnBrk="1" hangingPunct="1">
              <a:lnSpc>
                <a:spcPct val="85000"/>
              </a:lnSpc>
              <a:spcBef>
                <a:spcPct val="30000"/>
              </a:spcBef>
              <a:buNone/>
            </a:pPr>
            <a:r>
              <a:rPr lang="fr-FR" sz="1600"/>
              <a:t>Topic 15.3</a:t>
            </a:r>
          </a:p>
          <a:p>
            <a:pPr lvl="1" rtl="0">
              <a:lnSpc>
                <a:spcPct val="85000"/>
              </a:lnSpc>
              <a:spcBef>
                <a:spcPct val="30000"/>
              </a:spcBef>
            </a:pPr>
            <a:r>
              <a:rPr lang="fr-FR" sz="1600"/>
              <a:t>Ask the students or have a class discussion</a:t>
            </a:r>
          </a:p>
          <a:p>
            <a:pPr lvl="2" rtl="0">
              <a:lnSpc>
                <a:spcPct val="85000"/>
              </a:lnSpc>
              <a:spcBef>
                <a:spcPct val="30000"/>
              </a:spcBef>
            </a:pPr>
            <a:r>
              <a:rPr lang="fr-FR" sz="1600"/>
              <a:t>Is a default route the default or the last resort?</a:t>
            </a:r>
          </a:p>
          <a:p>
            <a:pPr lvl="2" rtl="0">
              <a:lnSpc>
                <a:spcPct val="85000"/>
              </a:lnSpc>
              <a:spcBef>
                <a:spcPct val="30000"/>
              </a:spcBef>
            </a:pPr>
            <a:r>
              <a:rPr lang="fr-FR" sz="1600"/>
              <a:t>Have the students explain the significance of the 0-bit mask used with default routes.</a:t>
            </a:r>
          </a:p>
          <a:p>
            <a:pPr marL="0" indent="0" rtl="0">
              <a:lnSpc>
                <a:spcPct val="85000"/>
              </a:lnSpc>
              <a:spcBef>
                <a:spcPct val="30000"/>
              </a:spcBef>
              <a:buNone/>
            </a:pPr>
            <a:r>
              <a:rPr lang="fr-FR" sz="1600"/>
              <a:t>Topic 15.4</a:t>
            </a:r>
          </a:p>
          <a:p>
            <a:pPr lvl="1" rtl="0">
              <a:lnSpc>
                <a:spcPct val="85000"/>
              </a:lnSpc>
              <a:spcBef>
                <a:spcPct val="30000"/>
              </a:spcBef>
            </a:pPr>
            <a:r>
              <a:rPr lang="fr-FR" sz="1600"/>
              <a:t>Ask the students or have a class discussion</a:t>
            </a:r>
          </a:p>
          <a:p>
            <a:pPr lvl="2" rtl="0">
              <a:lnSpc>
                <a:spcPct val="85000"/>
              </a:lnSpc>
              <a:spcBef>
                <a:spcPct val="30000"/>
              </a:spcBef>
            </a:pPr>
            <a:r>
              <a:rPr lang="fr-FR" sz="1600"/>
              <a:t>Is there value to a floating static route when the local router has only one path out of the network?</a:t>
            </a:r>
          </a:p>
          <a:p>
            <a:pPr marL="0" indent="0" rtl="0">
              <a:lnSpc>
                <a:spcPct val="85000"/>
              </a:lnSpc>
              <a:spcBef>
                <a:spcPct val="30000"/>
              </a:spcBef>
              <a:buNone/>
            </a:pPr>
            <a:r>
              <a:rPr lang="fr-FR" sz="1600"/>
              <a:t>Topic 15.5</a:t>
            </a:r>
          </a:p>
          <a:p>
            <a:pPr lvl="1" rtl="0">
              <a:lnSpc>
                <a:spcPct val="85000"/>
              </a:lnSpc>
              <a:spcBef>
                <a:spcPct val="30000"/>
              </a:spcBef>
            </a:pPr>
            <a:r>
              <a:rPr lang="fr-FR" sz="1600"/>
              <a:t>Ask the students or have a class discussion</a:t>
            </a:r>
          </a:p>
          <a:p>
            <a:pPr lvl="2" rtl="0">
              <a:lnSpc>
                <a:spcPct val="85000"/>
              </a:lnSpc>
              <a:spcBef>
                <a:spcPct val="30000"/>
              </a:spcBef>
            </a:pPr>
            <a:r>
              <a:rPr lang="fr-FR" sz="1600"/>
              <a:t>What benefit do local host routes provide to the IOS?</a:t>
            </a:r>
          </a:p>
          <a:p>
            <a:pPr lvl="2" rtl="0">
              <a:lnSpc>
                <a:spcPct val="85000"/>
              </a:lnSpc>
              <a:spcBef>
                <a:spcPct val="30000"/>
              </a:spcBef>
            </a:pPr>
            <a:r>
              <a:rPr lang="fr-FR" sz="1600"/>
              <a:t>Can you think of a situation where a static host route might be the tool you need to solve a routing problem?</a:t>
            </a:r>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6" y="3809526"/>
            <a:ext cx="3613405" cy="902174"/>
          </a:xfrm>
        </p:spPr>
        <p:txBody>
          <a:bodyPr/>
          <a:lstStyle/>
          <a:p>
            <a:pPr rtl="0">
              <a:spcBef>
                <a:spcPts val="0"/>
              </a:spcBef>
            </a:pPr>
            <a:r>
              <a:rPr lang="fr-FR">
                <a:solidFill>
                  <a:schemeClr val="accent5">
                    <a:lumMod val="40000"/>
                    <a:lumOff val="60000"/>
                  </a:schemeClr>
                </a:solidFill>
              </a:rPr>
              <a:t>Notions de base sur la commutation, le routage et le sans fil v7.0 (SRWE)</a:t>
            </a:r>
          </a:p>
          <a:p>
            <a:endParaRPr lang="en-US" dirty="0"/>
          </a:p>
        </p:txBody>
      </p:sp>
      <p:sp>
        <p:nvSpPr>
          <p:cNvPr id="6" name="Title 5"/>
          <p:cNvSpPr>
            <a:spLocks noGrp="1"/>
          </p:cNvSpPr>
          <p:nvPr>
            <p:ph type="ctrTitle"/>
          </p:nvPr>
        </p:nvSpPr>
        <p:spPr>
          <a:xfrm>
            <a:off x="356141" y="1651461"/>
            <a:ext cx="6672708" cy="1080143"/>
          </a:xfrm>
        </p:spPr>
        <p:txBody>
          <a:bodyPr/>
          <a:lstStyle/>
          <a:p>
            <a:pPr rtl="0"/>
            <a:r>
              <a:rPr lang="fr-FR" dirty="0">
                <a:solidFill>
                  <a:schemeClr val="accent5">
                    <a:lumMod val="40000"/>
                    <a:lumOff val="60000"/>
                  </a:schemeClr>
                </a:solidFill>
              </a:rPr>
              <a:t>Module 15: Routage statique IP</a:t>
            </a: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5164</TotalTime>
  <Words>4548</Words>
  <Application>Microsoft Office PowerPoint</Application>
  <PresentationFormat>On-screen Show (16:9)</PresentationFormat>
  <Paragraphs>567</Paragraphs>
  <Slides>52</Slides>
  <Notes>50</Notes>
  <HiddenSlides>8</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Default Theme</vt:lpstr>
      <vt:lpstr>Module 15: Routage statique IP</vt:lpstr>
      <vt:lpstr>Instructor Materials – Module 15 Planning Guide</vt:lpstr>
      <vt:lpstr>What to Expect in this Module</vt:lpstr>
      <vt:lpstr>What to Expect in this Module (Cont.)</vt:lpstr>
      <vt:lpstr>Check Your Understanding</vt:lpstr>
      <vt:lpstr>Module 15: Activities</vt:lpstr>
      <vt:lpstr>Module 15: Best Practices</vt:lpstr>
      <vt:lpstr>Module 15: Best Practices (Cont.)</vt:lpstr>
      <vt:lpstr>Module 15: Routage statique IP</vt:lpstr>
      <vt:lpstr>Objectifs du Module</vt:lpstr>
      <vt:lpstr>15.1 Routes statiques</vt:lpstr>
      <vt:lpstr>Routes statiques Types de routes statiques</vt:lpstr>
      <vt:lpstr>Routes statiques Options de tronçon suivant</vt:lpstr>
      <vt:lpstr>Routes statiques Commande de route statique IPv4</vt:lpstr>
      <vt:lpstr>Routes statiques Commande de route statique IPv6</vt:lpstr>
      <vt:lpstr>Routes statiques Topologie à double pile</vt:lpstr>
      <vt:lpstr>Routes statiques Tables de routage initiales d'IPv6</vt:lpstr>
      <vt:lpstr>Routes statiques Tables de routage initiales d'IPv6</vt:lpstr>
      <vt:lpstr>15.2 Configuration de routes statiques IP</vt:lpstr>
      <vt:lpstr>Configuration de routes statiques IP Route statique de tronçon suivant d'IPv4</vt:lpstr>
      <vt:lpstr>Configuration de routes statiques IP Route statique de tronçon suivant d'IPv6</vt:lpstr>
      <vt:lpstr>Configuration de routes statiques IP Route statique connectée directement d'IPv4</vt:lpstr>
      <vt:lpstr>Configurer les routes statiques IP Route statique connectée directement d'IPv6</vt:lpstr>
      <vt:lpstr>Configuration de routes statiques IP Route statique entièrement spécifiée d'IPv4</vt:lpstr>
      <vt:lpstr>Configuration de routes statiques IP Route statique entièrement spécifiée d'IPv6</vt:lpstr>
      <vt:lpstr>Configuration de routes statiques IP Route statique entièrement spécifiée d'IPv6 (Suite)</vt:lpstr>
      <vt:lpstr>Configuration de routes statiques IP Vérifier une route statique</vt:lpstr>
      <vt:lpstr>15.3 Configuration des routes statiques par défaut IP</vt:lpstr>
      <vt:lpstr>Configurer les routes statiques par défaut IP Routes statique par défaut</vt:lpstr>
      <vt:lpstr>Configurer les routes statiques par défaut IP Routes statique par défaut (Suite)</vt:lpstr>
      <vt:lpstr>Configurer les routes statiques par défaut IP Configurer une route statique par défaut</vt:lpstr>
      <vt:lpstr>Configurer les routes statiques par défaut IP Vérifier une Route statique par défaut</vt:lpstr>
      <vt:lpstr>Configurer les routes statiques par défaut IP Vérifier une Route statique par défaut (Suite)</vt:lpstr>
      <vt:lpstr>15.4 Configuration de routes statiques flottantes</vt:lpstr>
      <vt:lpstr>Configuration de routes statiques flottantes Route statique flottante</vt:lpstr>
      <vt:lpstr>Configuration de routes statiques flottantes Configuration de routes statiques flottantes IPv4 et IPv6</vt:lpstr>
      <vt:lpstr>Configuration de routes statiques flottantes Tester les routes statiques flottantes</vt:lpstr>
      <vt:lpstr>15.5 Configuration de routes statiques de l’hôte</vt:lpstr>
      <vt:lpstr>Configuration de routes statiques de l’hôte Routes de L’hôte</vt:lpstr>
      <vt:lpstr>Configuration de routes statiques de l’hôte Les routes d'hôtes installées automatiquement</vt:lpstr>
      <vt:lpstr>Configuration de routes statiques de l’hôte Routes statiques de l’hôte</vt:lpstr>
      <vt:lpstr>Configuration de routes statiques de l’hôte Configuration de routes statiques de l’hôte</vt:lpstr>
      <vt:lpstr>Configuration de routes statiques de l’hôte Vérifier les routes statiques de l’hôte</vt:lpstr>
      <vt:lpstr>Configurer les routes statique de l'hôte Configurer la route statique IPv6 de l'hôte avec le tronçon suivant link-local</vt:lpstr>
      <vt:lpstr>15.6 Module pratique et questionnaire</vt:lpstr>
      <vt:lpstr>Module pratique et questionnaire Packet Tracer - Configurer les routes statiques et par défaut IPv4 et IPv6</vt:lpstr>
      <vt:lpstr>Module pratique et questionnaire Travaux pratiques - Configurer les routes statiques et par défaut IPv4 et IPv6</vt:lpstr>
      <vt:lpstr>Module pratique et questionnaire Qu'est-ce que j'ai appris dans ce module?</vt:lpstr>
      <vt:lpstr>Module pratique et questionnaire Qu'est-ce que j'ai appris dans ce module? (Suite)</vt:lpstr>
      <vt:lpstr>Module pratique et questionnaire Qu'est-ce que j'ai appris dans ce module? (Suite)</vt:lpstr>
      <vt:lpstr>Module 15: IP Static Routing New Terms and Commands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Rasha Ismail</cp:lastModifiedBy>
  <cp:revision>355</cp:revision>
  <dcterms:created xsi:type="dcterms:W3CDTF">2019-10-18T06:21:22Z</dcterms:created>
  <dcterms:modified xsi:type="dcterms:W3CDTF">2020-08-07T19:54:54Z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